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85" r:id="rId3"/>
    <p:sldId id="415" r:id="rId5"/>
    <p:sldId id="441" r:id="rId6"/>
    <p:sldId id="522" r:id="rId7"/>
    <p:sldId id="555" r:id="rId8"/>
    <p:sldId id="581" r:id="rId9"/>
    <p:sldId id="537" r:id="rId10"/>
    <p:sldId id="519" r:id="rId11"/>
    <p:sldId id="524" r:id="rId12"/>
    <p:sldId id="556" r:id="rId13"/>
    <p:sldId id="520" r:id="rId14"/>
    <p:sldId id="616" r:id="rId15"/>
    <p:sldId id="538" r:id="rId16"/>
    <p:sldId id="539" r:id="rId17"/>
    <p:sldId id="582" r:id="rId18"/>
    <p:sldId id="583" r:id="rId19"/>
    <p:sldId id="540" r:id="rId20"/>
    <p:sldId id="541" r:id="rId21"/>
    <p:sldId id="542" r:id="rId22"/>
    <p:sldId id="550" r:id="rId23"/>
    <p:sldId id="543" r:id="rId24"/>
    <p:sldId id="634" r:id="rId25"/>
    <p:sldId id="635" r:id="rId26"/>
    <p:sldId id="637" r:id="rId27"/>
    <p:sldId id="544" r:id="rId28"/>
    <p:sldId id="553" r:id="rId29"/>
    <p:sldId id="549" r:id="rId30"/>
    <p:sldId id="521" r:id="rId31"/>
    <p:sldId id="502" r:id="rId32"/>
    <p:sldId id="503" r:id="rId33"/>
    <p:sldId id="45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2F2F2"/>
    <a:srgbClr val="104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55" autoAdjust="0"/>
    <p:restoredTop sz="94660"/>
  </p:normalViewPr>
  <p:slideViewPr>
    <p:cSldViewPr snapToGrid="0">
      <p:cViewPr varScale="1">
        <p:scale>
          <a:sx n="87" d="100"/>
          <a:sy n="87" d="100"/>
        </p:scale>
        <p:origin x="96" y="163"/>
      </p:cViewPr>
      <p:guideLst/>
    </p:cSldViewPr>
  </p:slideViewPr>
  <p:notesTextViewPr>
    <p:cViewPr>
      <p:scale>
        <a:sx n="1" d="1"/>
        <a:sy n="1" d="1"/>
      </p:scale>
      <p:origin x="0" y="0"/>
    </p:cViewPr>
  </p:notesTextViewPr>
  <p:sorterViewPr>
    <p:cViewPr varScale="1">
      <p:scale>
        <a:sx n="1" d="1"/>
        <a:sy n="1" d="1"/>
      </p:scale>
      <p:origin x="0" y="-6197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4743D-BA3B-4BAB-AEC1-CA0AF602002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AC29F-167E-408E-8190-566AA8CE9A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69A8206-4F6D-4A56-AEC2-C9DAEE2DA8B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DCF967-6EE3-4C28-AE0C-2EEA5C3A0DB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1AC29F-167E-408E-8190-566AA8CE9A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7FE38-503D-4C4B-8129-C37EA38FA6F0}" type="datetimeFigureOut">
              <a:rPr lang="zh-CN" altLang="en-US" smtClean="0">
                <a:solidFill>
                  <a:srgbClr val="454245">
                    <a:tint val="75000"/>
                  </a:srgbClr>
                </a:solidFill>
              </a:rPr>
            </a:fld>
            <a:endParaRPr lang="zh-CN" altLang="en-US">
              <a:solidFill>
                <a:srgbClr val="454245">
                  <a:tint val="75000"/>
                </a:srgb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454245">
                  <a:tint val="75000"/>
                </a:srgb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BB00F-8F08-4A10-ADE5-658EB5AB996D}" type="slidenum">
              <a:rPr lang="zh-CN" altLang="en-US" smtClean="0">
                <a:solidFill>
                  <a:srgbClr val="454245">
                    <a:tint val="75000"/>
                  </a:srgbClr>
                </a:solidFill>
              </a:rPr>
            </a:fld>
            <a:endParaRPr lang="zh-CN" altLang="en-US">
              <a:solidFill>
                <a:srgbClr val="454245">
                  <a:tint val="75000"/>
                </a:srgbClr>
              </a:solidFill>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microsoft.com/office/2007/relationships/hdphoto" Target="../media/image6.wdp"/><Relationship Id="rId5" Type="http://schemas.openxmlformats.org/officeDocument/2006/relationships/image" Target="../media/image5.png"/><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20.jpeg"/><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9.png"/><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9.pn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9.png"/><Relationship Id="rId10" Type="http://schemas.openxmlformats.org/officeDocument/2006/relationships/notesSlide" Target="../notesSlides/notesSlide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校徽打底"/>
          <p:cNvSpPr/>
          <p:nvPr/>
        </p:nvSpPr>
        <p:spPr>
          <a:xfrm>
            <a:off x="0"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主标题"/>
          <p:cNvSpPr txBox="1"/>
          <p:nvPr/>
        </p:nvSpPr>
        <p:spPr>
          <a:xfrm>
            <a:off x="334964" y="3752005"/>
            <a:ext cx="8925150"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全国大学生计算机系统能力大赛</a:t>
            </a:r>
            <a:endPar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图书馆照片"/>
          <p:cNvSpPr/>
          <p:nvPr/>
        </p:nvSpPr>
        <p:spPr>
          <a:xfrm>
            <a:off x="0" y="925733"/>
            <a:ext cx="12192000" cy="2666076"/>
          </a:xfrm>
          <a:prstGeom prst="rect">
            <a:avLst/>
          </a:prstGeom>
          <a:blipFill dpi="0" rotWithShape="1">
            <a:blip r:embed="rId2"/>
            <a:srcRect/>
            <a:tile tx="0" ty="0" sx="100000" sy="100000" flip="none" algn="ctr"/>
          </a:blip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4" name="LOGO组合"/>
          <p:cNvGrpSpPr/>
          <p:nvPr/>
        </p:nvGrpSpPr>
        <p:grpSpPr>
          <a:xfrm>
            <a:off x="9031134" y="207790"/>
            <a:ext cx="2719167" cy="586775"/>
            <a:chOff x="685800" y="630052"/>
            <a:chExt cx="2719167" cy="586775"/>
          </a:xfrm>
        </p:grpSpPr>
        <p:pic>
          <p:nvPicPr>
            <p:cNvPr id="26" name="校名"/>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441885" y="679578"/>
              <a:ext cx="1963082" cy="487722"/>
            </a:xfrm>
            <a:prstGeom prst="rect">
              <a:avLst/>
            </a:prstGeom>
          </p:spPr>
        </p:pic>
        <p:pic>
          <p:nvPicPr>
            <p:cNvPr id="27" name="校徽"/>
            <p:cNvPicPr>
              <a:picLocks noChangeAspect="1"/>
            </p:cNvPicPr>
            <p:nvPr/>
          </p:nvPicPr>
          <p:blipFill>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685800" y="630052"/>
              <a:ext cx="586775" cy="586775"/>
            </a:xfrm>
            <a:prstGeom prst="rect">
              <a:avLst/>
            </a:prstGeom>
          </p:spPr>
        </p:pic>
      </p:grpSp>
      <p:sp>
        <p:nvSpPr>
          <p:cNvPr id="6" name="主标题"/>
          <p:cNvSpPr txBox="1"/>
          <p:nvPr/>
        </p:nvSpPr>
        <p:spPr>
          <a:xfrm>
            <a:off x="5739130" y="4624705"/>
            <a:ext cx="6010910"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操作系统设计赛汇报</a:t>
            </a:r>
            <a:endParaRPr lang="zh-CN" altLang="en-US" sz="4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汇报人组合"/>
          <p:cNvGrpSpPr/>
          <p:nvPr/>
        </p:nvGrpSpPr>
        <p:grpSpPr>
          <a:xfrm>
            <a:off x="6721792" y="5387529"/>
            <a:ext cx="2828925" cy="391160"/>
            <a:chOff x="11344594" y="4403766"/>
            <a:chExt cx="2828925" cy="391160"/>
          </a:xfrm>
        </p:grpSpPr>
        <p:sp>
          <p:nvSpPr>
            <p:cNvPr id="11" name="打底矩形"/>
            <p:cNvSpPr/>
            <p:nvPr/>
          </p:nvSpPr>
          <p:spPr>
            <a:xfrm>
              <a:off x="11344594" y="4403766"/>
              <a:ext cx="2828925" cy="391160"/>
            </a:xfrm>
            <a:prstGeom prst="roundRect">
              <a:avLst>
                <a:gd name="adj" fmla="val 50000"/>
              </a:avLst>
            </a:prstGeom>
            <a:solidFill>
              <a:schemeClr val="bg1"/>
            </a:solid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汇报人"/>
            <p:cNvSpPr txBox="1"/>
            <p:nvPr/>
          </p:nvSpPr>
          <p:spPr>
            <a:xfrm>
              <a:off x="11481754" y="4429801"/>
              <a:ext cx="2691765" cy="337185"/>
            </a:xfrm>
            <a:prstGeom prst="rect">
              <a:avLst/>
            </a:prstGeom>
            <a:noFill/>
          </p:spPr>
          <p:txBody>
            <a:bodyPr wrap="square" rtlCol="0">
              <a:spAutoFit/>
            </a:bodyPr>
            <a:lstStyle/>
            <a:p>
              <a:pPr algn="ctr" defTabSz="457200"/>
              <a:r>
                <a:rPr lang="zh-CN" altLang="en-US" sz="1600">
                  <a:latin typeface="Arial" panose="020B0604020202020204" pitchFamily="34" charset="0"/>
                  <a:ea typeface="微软雅黑" panose="020B0503020204020204" pitchFamily="34" charset="-122"/>
                  <a:sym typeface="Arial" panose="020B0604020202020204" pitchFamily="34" charset="0"/>
                </a:rPr>
                <a:t>队伍名称：是谁在呼叫舰队</a:t>
              </a: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打底矩形"/>
          <p:cNvSpPr/>
          <p:nvPr/>
        </p:nvSpPr>
        <p:spPr>
          <a:xfrm>
            <a:off x="6722427" y="5992049"/>
            <a:ext cx="2524126" cy="390979"/>
          </a:xfrm>
          <a:prstGeom prst="roundRect">
            <a:avLst>
              <a:gd name="adj" fmla="val 50000"/>
            </a:avLst>
          </a:prstGeom>
          <a:solidFill>
            <a:schemeClr val="bg1"/>
          </a:solidFill>
          <a:ln>
            <a:noFill/>
          </a:ln>
          <a:effectLst>
            <a:outerShdw blurRad="88900" dist="38100" dir="5400000" sx="101000" sy="101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汇报人"/>
          <p:cNvSpPr txBox="1"/>
          <p:nvPr/>
        </p:nvSpPr>
        <p:spPr>
          <a:xfrm>
            <a:off x="6859632" y="6018261"/>
            <a:ext cx="2249714" cy="337185"/>
          </a:xfrm>
          <a:prstGeom prst="rect">
            <a:avLst/>
          </a:prstGeom>
          <a:noFill/>
        </p:spPr>
        <p:txBody>
          <a:bodyPr wrap="square" rtlCol="0">
            <a:spAutoFit/>
          </a:bodyPr>
          <a:lstStyle/>
          <a:p>
            <a:pPr algn="ctr" defTabSz="457200"/>
            <a:r>
              <a:rPr lang="zh-CN" altLang="en-US" sz="1600">
                <a:latin typeface="Arial" panose="020B0604020202020204" pitchFamily="34" charset="0"/>
                <a:ea typeface="微软雅黑" panose="020B0503020204020204" pitchFamily="34" charset="-122"/>
                <a:sym typeface="Arial" panose="020B0604020202020204" pitchFamily="34" charset="0"/>
              </a:rPr>
              <a:t>汇报人：陈思宇</a:t>
            </a:r>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22" presetClass="entr" presetSubtype="8" fill="hold" grpId="0" nodeType="withEffect">
                                  <p:stCondLst>
                                    <p:cond delay="40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750"/>
                                        <p:tgtEl>
                                          <p:spTgt spid="8"/>
                                        </p:tgtEl>
                                      </p:cBhvr>
                                    </p:animEffect>
                                  </p:childTnLst>
                                </p:cTn>
                              </p:par>
                              <p:par>
                                <p:cTn id="11" presetID="42"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anim calcmode="lin" valueType="num">
                                      <p:cBhvr>
                                        <p:cTn id="14" dur="750" fill="hold"/>
                                        <p:tgtEl>
                                          <p:spTgt spid="4"/>
                                        </p:tgtEl>
                                        <p:attrNameLst>
                                          <p:attrName>ppt_x</p:attrName>
                                        </p:attrNameLst>
                                      </p:cBhvr>
                                      <p:tavLst>
                                        <p:tav tm="0">
                                          <p:val>
                                            <p:strVal val="#ppt_x"/>
                                          </p:val>
                                        </p:tav>
                                        <p:tav tm="100000">
                                          <p:val>
                                            <p:strVal val="#ppt_x"/>
                                          </p:val>
                                        </p:tav>
                                      </p:tavLst>
                                    </p:anim>
                                    <p:anim calcmode="lin" valueType="num">
                                      <p:cBhvr>
                                        <p:cTn id="15" dur="750" fill="hold"/>
                                        <p:tgtEl>
                                          <p:spTgt spid="4"/>
                                        </p:tgtEl>
                                        <p:attrNameLst>
                                          <p:attrName>ppt_y</p:attrName>
                                        </p:attrNameLst>
                                      </p:cBhvr>
                                      <p:tavLst>
                                        <p:tav tm="0">
                                          <p:val>
                                            <p:strVal val="#ppt_y+.1"/>
                                          </p:val>
                                        </p:tav>
                                        <p:tav tm="100000">
                                          <p:val>
                                            <p:strVal val="#ppt_y"/>
                                          </p:val>
                                        </p:tav>
                                      </p:tavLst>
                                    </p:anim>
                                  </p:childTnLst>
                                </p:cTn>
                              </p:par>
                              <p:par>
                                <p:cTn id="16" presetID="50" presetClass="entr" presetSubtype="0" decel="100000" fill="hold" grpId="0" nodeType="withEffect">
                                  <p:stCondLst>
                                    <p:cond delay="1200"/>
                                  </p:stCondLst>
                                  <p:iterate type="lt">
                                    <p:tmPct val="10000"/>
                                  </p:iterate>
                                  <p:childTnLst>
                                    <p:set>
                                      <p:cBhvr>
                                        <p:cTn id="17" dur="1" fill="hold">
                                          <p:stCondLst>
                                            <p:cond delay="0"/>
                                          </p:stCondLst>
                                        </p:cTn>
                                        <p:tgtEl>
                                          <p:spTgt spid="21">
                                            <p:txEl>
                                              <p:pRg st="0" end="0"/>
                                            </p:txEl>
                                          </p:spTgt>
                                        </p:tgtEl>
                                        <p:attrNameLst>
                                          <p:attrName>style.visibility</p:attrName>
                                        </p:attrNameLst>
                                      </p:cBhvr>
                                      <p:to>
                                        <p:strVal val="visible"/>
                                      </p:to>
                                    </p:set>
                                    <p:anim calcmode="lin" valueType="num">
                                      <p:cBhvr>
                                        <p:cTn id="18" dur="500" fill="hold"/>
                                        <p:tgtEl>
                                          <p:spTgt spid="21">
                                            <p:txEl>
                                              <p:pRg st="0" end="0"/>
                                            </p:txEl>
                                          </p:spTgt>
                                        </p:tgtEl>
                                        <p:attrNameLst>
                                          <p:attrName>ppt_w</p:attrName>
                                        </p:attrNameLst>
                                      </p:cBhvr>
                                      <p:tavLst>
                                        <p:tav tm="0">
                                          <p:val>
                                            <p:strVal val="#ppt_w+.3"/>
                                          </p:val>
                                        </p:tav>
                                        <p:tav tm="100000">
                                          <p:val>
                                            <p:strVal val="#ppt_w"/>
                                          </p:val>
                                        </p:tav>
                                      </p:tavLst>
                                    </p:anim>
                                    <p:anim calcmode="lin" valueType="num">
                                      <p:cBhvr>
                                        <p:cTn id="19" dur="500" fill="hold"/>
                                        <p:tgtEl>
                                          <p:spTgt spid="21">
                                            <p:txEl>
                                              <p:pRg st="0" end="0"/>
                                            </p:txEl>
                                          </p:spTgt>
                                        </p:tgtEl>
                                        <p:attrNameLst>
                                          <p:attrName>ppt_h</p:attrName>
                                        </p:attrNameLst>
                                      </p:cBhvr>
                                      <p:tavLst>
                                        <p:tav tm="0">
                                          <p:val>
                                            <p:strVal val="#ppt_h"/>
                                          </p:val>
                                        </p:tav>
                                        <p:tav tm="100000">
                                          <p:val>
                                            <p:strVal val="#ppt_h"/>
                                          </p:val>
                                        </p:tav>
                                      </p:tavLst>
                                    </p:anim>
                                    <p:animEffect transition="in" filter="fade">
                                      <p:cBhvr>
                                        <p:cTn id="20" dur="500"/>
                                        <p:tgtEl>
                                          <p:spTgt spid="21">
                                            <p:txEl>
                                              <p:pRg st="0" end="0"/>
                                            </p:txEl>
                                          </p:spTgt>
                                        </p:tgtEl>
                                      </p:cBhvr>
                                    </p:animEffect>
                                  </p:childTnLst>
                                </p:cTn>
                              </p:par>
                              <p:par>
                                <p:cTn id="21" presetID="50" presetClass="entr" presetSubtype="0" decel="100000" fill="hold" grpId="0" nodeType="withEffect">
                                  <p:stCondLst>
                                    <p:cond delay="1200"/>
                                  </p:stCondLst>
                                  <p:iterate type="lt">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p:cTn id="23" dur="500" fill="hold"/>
                                        <p:tgtEl>
                                          <p:spTgt spid="6">
                                            <p:txEl>
                                              <p:pRg st="0" end="0"/>
                                            </p:txEl>
                                          </p:spTgt>
                                        </p:tgtEl>
                                        <p:attrNameLst>
                                          <p:attrName>ppt_w</p:attrName>
                                        </p:attrNameLst>
                                      </p:cBhvr>
                                      <p:tavLst>
                                        <p:tav tm="0">
                                          <p:val>
                                            <p:strVal val="#ppt_w+.3"/>
                                          </p:val>
                                        </p:tav>
                                        <p:tav tm="100000">
                                          <p:val>
                                            <p:strVal val="#ppt_w"/>
                                          </p:val>
                                        </p:tav>
                                      </p:tavLst>
                                    </p:anim>
                                    <p:anim calcmode="lin" valueType="num">
                                      <p:cBhvr>
                                        <p:cTn id="24" dur="5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25" dur="500"/>
                                        <p:tgtEl>
                                          <p:spTgt spid="6">
                                            <p:txEl>
                                              <p:pRg st="0" end="0"/>
                                            </p:txEl>
                                          </p:spTgt>
                                        </p:tgtEl>
                                      </p:cBhvr>
                                    </p:animEffect>
                                  </p:childTnLst>
                                </p:cTn>
                              </p:par>
                              <p:par>
                                <p:cTn id="26" presetID="53" presetClass="entr" presetSubtype="16" fill="hold" nodeType="withEffect">
                                  <p:stCondLst>
                                    <p:cond delay="2400"/>
                                  </p:stCondLst>
                                  <p:childTnLst>
                                    <p:set>
                                      <p:cBhvr>
                                        <p:cTn id="27" dur="1" fill="hold">
                                          <p:stCondLst>
                                            <p:cond delay="0"/>
                                          </p:stCondLst>
                                        </p:cTn>
                                        <p:tgtEl>
                                          <p:spTgt spid="7"/>
                                        </p:tgtEl>
                                        <p:attrNameLst>
                                          <p:attrName>style.visibility</p:attrName>
                                        </p:attrNameLst>
                                      </p:cBhvr>
                                      <p:to>
                                        <p:strVal val="visible"/>
                                      </p:to>
                                    </p:set>
                                    <p:anim calcmode="lin" valueType="num">
                                      <p:cBhvr>
                                        <p:cTn id="28" dur="750" fill="hold"/>
                                        <p:tgtEl>
                                          <p:spTgt spid="7"/>
                                        </p:tgtEl>
                                        <p:attrNameLst>
                                          <p:attrName>ppt_w</p:attrName>
                                        </p:attrNameLst>
                                      </p:cBhvr>
                                      <p:tavLst>
                                        <p:tav tm="0">
                                          <p:val>
                                            <p:fltVal val="0"/>
                                          </p:val>
                                        </p:tav>
                                        <p:tav tm="100000">
                                          <p:val>
                                            <p:strVal val="#ppt_w"/>
                                          </p:val>
                                        </p:tav>
                                      </p:tavLst>
                                    </p:anim>
                                    <p:anim calcmode="lin" valueType="num">
                                      <p:cBhvr>
                                        <p:cTn id="29" dur="750" fill="hold"/>
                                        <p:tgtEl>
                                          <p:spTgt spid="7"/>
                                        </p:tgtEl>
                                        <p:attrNameLst>
                                          <p:attrName>ppt_h</p:attrName>
                                        </p:attrNameLst>
                                      </p:cBhvr>
                                      <p:tavLst>
                                        <p:tav tm="0">
                                          <p:val>
                                            <p:fltVal val="0"/>
                                          </p:val>
                                        </p:tav>
                                        <p:tav tm="100000">
                                          <p:val>
                                            <p:strVal val="#ppt_h"/>
                                          </p:val>
                                        </p:tav>
                                      </p:tavLst>
                                    </p:anim>
                                    <p:animEffect transition="in" filter="fade">
                                      <p:cBhvr>
                                        <p:cTn id="3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1" grpId="0" build="p"/>
      <p:bldP spid="8" grpId="0" bldLvl="0" animBg="1"/>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1003300" y="114271"/>
              <a:ext cx="8217902" cy="497840"/>
            </a:xfrm>
            <a:prstGeom prst="rect">
              <a:avLst/>
            </a:prstGeom>
            <a:noFill/>
          </p:spPr>
          <p:txBody>
            <a:bodyPr wrap="square" lIns="68562" tIns="34281" rIns="68562" bIns="34281" rtlCol="0">
              <a:spAutoFit/>
            </a:bodyPr>
            <a:lstStyle/>
            <a:p>
              <a:pPr algn="just">
                <a:buClr>
                  <a:prstClr val="white"/>
                </a:buCl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比赛分析与目标</a:t>
              </a: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我们的任务与目标</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文本框 4"/>
          <p:cNvSpPr txBox="1"/>
          <p:nvPr/>
        </p:nvSpPr>
        <p:spPr>
          <a:xfrm>
            <a:off x="1236323" y="2222974"/>
            <a:ext cx="4859677" cy="3784600"/>
          </a:xfrm>
          <a:prstGeom prst="rect">
            <a:avLst/>
          </a:prstGeom>
          <a:noFill/>
        </p:spPr>
        <p:txBody>
          <a:bodyPr wrap="square" rtlCol="0">
            <a:spAutoFit/>
          </a:bodyPr>
          <a:lstStyle/>
          <a:p>
            <a:pPr marL="457200" indent="-457200">
              <a:buAutoNum type="arabicPeriod"/>
            </a:pPr>
            <a:r>
              <a:rPr lang="zh-CN" altLang="en-US" sz="2000" dirty="0">
                <a:latin typeface="微软雅黑" panose="020B0503020204020204" pitchFamily="34" charset="-122"/>
                <a:ea typeface="微软雅黑" panose="020B0503020204020204" pitchFamily="34" charset="-122"/>
              </a:rPr>
              <a:t>修改</a:t>
            </a:r>
            <a:r>
              <a:rPr lang="en-US" altLang="zh-CN" sz="2000" dirty="0" err="1">
                <a:latin typeface="微软雅黑" panose="020B0503020204020204" pitchFamily="34" charset="-122"/>
                <a:ea typeface="微软雅黑" panose="020B0503020204020204" pitchFamily="34" charset="-122"/>
              </a:rPr>
              <a:t>ucore</a:t>
            </a:r>
            <a:r>
              <a:rPr lang="zh-CN" altLang="en-US" sz="2000" dirty="0">
                <a:latin typeface="微软雅黑" panose="020B0503020204020204" pitchFamily="34" charset="-122"/>
                <a:ea typeface="微软雅黑" panose="020B0503020204020204" pitchFamily="34" charset="-122"/>
              </a:rPr>
              <a:t>操作系统，使其能够在</a:t>
            </a:r>
            <a:r>
              <a:rPr lang="en-US" altLang="zh-CN" sz="2000" dirty="0">
                <a:latin typeface="微软雅黑" panose="020B0503020204020204" pitchFamily="34" charset="-122"/>
                <a:ea typeface="微软雅黑" panose="020B0503020204020204" pitchFamily="34" charset="-122"/>
              </a:rPr>
              <a:t>RISC-V</a:t>
            </a:r>
            <a:r>
              <a:rPr lang="zh-CN" altLang="en-US" sz="2000" dirty="0">
                <a:latin typeface="微软雅黑" panose="020B0503020204020204" pitchFamily="34" charset="-122"/>
                <a:ea typeface="微软雅黑" panose="020B0503020204020204" pitchFamily="34" charset="-122"/>
              </a:rPr>
              <a:t>指令集的</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上运行，并将编译得到系统镜像烧写到</a:t>
            </a:r>
            <a:r>
              <a:rPr lang="en-US" altLang="zh-CN" sz="2000" dirty="0">
                <a:latin typeface="微软雅黑" panose="020B0503020204020204" pitchFamily="34" charset="-122"/>
                <a:ea typeface="微软雅黑" panose="020B0503020204020204" pitchFamily="34" charset="-122"/>
              </a:rPr>
              <a:t>k210</a:t>
            </a:r>
            <a:r>
              <a:rPr lang="zh-CN" altLang="en-US" sz="2000" dirty="0">
                <a:latin typeface="微软雅黑" panose="020B0503020204020204" pitchFamily="34" charset="-122"/>
                <a:ea typeface="微软雅黑" panose="020B0503020204020204" pitchFamily="34" charset="-122"/>
              </a:rPr>
              <a:t>开发板上</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为</a:t>
            </a:r>
            <a:r>
              <a:rPr lang="en-US" altLang="zh-CN" sz="2000" dirty="0" err="1">
                <a:latin typeface="微软雅黑" panose="020B0503020204020204" pitchFamily="34" charset="-122"/>
                <a:ea typeface="微软雅黑" panose="020B0503020204020204" pitchFamily="34" charset="-122"/>
              </a:rPr>
              <a:t>ucore</a:t>
            </a:r>
            <a:r>
              <a:rPr lang="zh-CN" altLang="en-US" sz="2000" dirty="0">
                <a:latin typeface="微软雅黑" panose="020B0503020204020204" pitchFamily="34" charset="-122"/>
                <a:ea typeface="微软雅黑" panose="020B0503020204020204" pitchFamily="34" charset="-122"/>
              </a:rPr>
              <a:t>操作系统移植</a:t>
            </a:r>
            <a:r>
              <a:rPr lang="en-US" altLang="zh-CN" sz="2000" dirty="0">
                <a:latin typeface="微软雅黑" panose="020B0503020204020204" pitchFamily="34" charset="-122"/>
                <a:ea typeface="微软雅黑" panose="020B0503020204020204" pitchFamily="34" charset="-122"/>
              </a:rPr>
              <a:t>SD</a:t>
            </a:r>
            <a:r>
              <a:rPr lang="zh-CN" altLang="en-US" sz="2000" dirty="0">
                <a:latin typeface="微软雅黑" panose="020B0503020204020204" pitchFamily="34" charset="-122"/>
                <a:ea typeface="微软雅黑" panose="020B0503020204020204" pitchFamily="34" charset="-122"/>
              </a:rPr>
              <a:t>卡驱动程序</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根据大赛要求，为</a:t>
            </a:r>
            <a:r>
              <a:rPr lang="en-US" altLang="zh-CN" sz="2000" dirty="0" err="1">
                <a:latin typeface="微软雅黑" panose="020B0503020204020204" pitchFamily="34" charset="-122"/>
                <a:ea typeface="微软雅黑" panose="020B0503020204020204" pitchFamily="34" charset="-122"/>
              </a:rPr>
              <a:t>ucore</a:t>
            </a:r>
            <a:r>
              <a:rPr lang="zh-CN" altLang="en-US" sz="2000" dirty="0">
                <a:latin typeface="微软雅黑" panose="020B0503020204020204" pitchFamily="34" charset="-122"/>
                <a:ea typeface="微软雅黑" panose="020B0503020204020204" pitchFamily="34" charset="-122"/>
              </a:rPr>
              <a:t>添加</a:t>
            </a:r>
            <a:r>
              <a:rPr lang="en-US" altLang="zh-CN" sz="2000" dirty="0">
                <a:latin typeface="微软雅黑" panose="020B0503020204020204" pitchFamily="34" charset="-122"/>
                <a:ea typeface="微软雅黑" panose="020B0503020204020204" pitchFamily="34" charset="-122"/>
              </a:rPr>
              <a:t>FAT32</a:t>
            </a:r>
            <a:r>
              <a:rPr lang="zh-CN" altLang="en-US" sz="2000" dirty="0">
                <a:latin typeface="微软雅黑" panose="020B0503020204020204" pitchFamily="34" charset="-122"/>
                <a:ea typeface="微软雅黑" panose="020B0503020204020204" pitchFamily="34" charset="-122"/>
              </a:rPr>
              <a:t>文件系统的支持</a:t>
            </a: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AutoNum type="arabicPeriod"/>
            </a:pPr>
            <a:r>
              <a:rPr lang="zh-CN" altLang="en-US" sz="2000" dirty="0">
                <a:latin typeface="微软雅黑" panose="020B0503020204020204" pitchFamily="34" charset="-122"/>
                <a:ea typeface="微软雅黑" panose="020B0503020204020204" pitchFamily="34" charset="-122"/>
              </a:rPr>
              <a:t>为支持大赛测试程序运行，实现了部分所需的系统调用</a:t>
            </a:r>
            <a:endParaRPr lang="zh-CN" altLang="en-US" sz="2000" dirty="0">
              <a:latin typeface="微软雅黑" panose="020B0503020204020204" pitchFamily="34" charset="-122"/>
              <a:ea typeface="微软雅黑" panose="020B0503020204020204" pitchFamily="34" charset="-122"/>
            </a:endParaRPr>
          </a:p>
          <a:p>
            <a:pPr indent="0">
              <a:buNone/>
            </a:pPr>
            <a:endParaRPr lang="zh-CN" altLang="en-US"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6660061" y="996592"/>
            <a:ext cx="5237413" cy="5683486"/>
          </a:xfrm>
          <a:prstGeom prst="rect">
            <a:avLst/>
          </a:prstGeom>
        </p:spPr>
      </p:pic>
      <p:sp>
        <p:nvSpPr>
          <p:cNvPr id="76" name="文本框 75"/>
          <p:cNvSpPr txBox="1"/>
          <p:nvPr/>
        </p:nvSpPr>
        <p:spPr>
          <a:xfrm>
            <a:off x="819391" y="1244985"/>
            <a:ext cx="3606068"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此次竞赛我们完成的工作</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背景色块"/>
          <p:cNvSpPr/>
          <p:nvPr/>
        </p:nvSpPr>
        <p:spPr>
          <a:xfrm>
            <a:off x="0" y="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5196000" y="1794915"/>
            <a:ext cx="1800000" cy="2289524"/>
            <a:chOff x="5196000" y="1794915"/>
            <a:chExt cx="1800000" cy="2289524"/>
          </a:xfrm>
        </p:grpSpPr>
        <p:sp>
          <p:nvSpPr>
            <p:cNvPr id="12" name="打底色块"/>
            <p:cNvSpPr>
              <a:spLocks noChangeAspect="1"/>
            </p:cNvSpPr>
            <p:nvPr/>
          </p:nvSpPr>
          <p:spPr>
            <a:xfrm>
              <a:off x="5196000" y="1794915"/>
              <a:ext cx="1800000" cy="2289524"/>
            </a:xfrm>
            <a:prstGeom prst="rect">
              <a:avLst/>
            </a:prstGeom>
            <a:solidFill>
              <a:schemeClr val="bg1"/>
            </a:solidFill>
            <a:ln>
              <a:solidFill>
                <a:schemeClr val="bg1">
                  <a:lumMod val="95000"/>
                </a:schemeClr>
              </a:solidFill>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01"/>
            <p:cNvSpPr txBox="1"/>
            <p:nvPr/>
          </p:nvSpPr>
          <p:spPr>
            <a:xfrm>
              <a:off x="5238750" y="2277958"/>
              <a:ext cx="1714500" cy="1322070"/>
            </a:xfrm>
            <a:prstGeom prst="rect">
              <a:avLst/>
            </a:prstGeom>
            <a:noFill/>
          </p:spPr>
          <p:txBody>
            <a:bodyPr wrap="square" rtlCol="0">
              <a:spAutoFit/>
            </a:bodyPr>
            <a:lstStyle/>
            <a:p>
              <a:pPr algn="ctr" defTabSz="457200"/>
              <a:r>
                <a:rPr lang="en-US" altLang="zh-CN" sz="800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8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基础扎实"/>
          <p:cNvSpPr txBox="1"/>
          <p:nvPr/>
        </p:nvSpPr>
        <p:spPr>
          <a:xfrm>
            <a:off x="2785110" y="4391660"/>
            <a:ext cx="6621780"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遇到的问题及解决方法</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7" name="点缀线段"/>
          <p:cNvCxnSpPr/>
          <p:nvPr/>
        </p:nvCxnSpPr>
        <p:spPr>
          <a:xfrm>
            <a:off x="5761994" y="538473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22" presetClass="entr" presetSubtype="1" fill="hold" grpId="0"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750"/>
                                        <p:tgtEl>
                                          <p:spTgt spid="11"/>
                                        </p:tgtEl>
                                      </p:cBhvr>
                                    </p:animEffect>
                                  </p:childTnLst>
                                </p:cTn>
                              </p:par>
                              <p:par>
                                <p:cTn id="11" presetID="53" presetClass="entr" presetSubtype="16" fill="hold" nodeType="withEffect">
                                  <p:stCondLst>
                                    <p:cond delay="800"/>
                                  </p:stCondLst>
                                  <p:childTnLst>
                                    <p:set>
                                      <p:cBhvr>
                                        <p:cTn id="12" dur="1" fill="hold">
                                          <p:stCondLst>
                                            <p:cond delay="0"/>
                                          </p:stCondLst>
                                        </p:cTn>
                                        <p:tgtEl>
                                          <p:spTgt spid="2"/>
                                        </p:tgtEl>
                                        <p:attrNameLst>
                                          <p:attrName>style.visibility</p:attrName>
                                        </p:attrNameLst>
                                      </p:cBhvr>
                                      <p:to>
                                        <p:strVal val="visible"/>
                                      </p:to>
                                    </p:set>
                                    <p:anim calcmode="lin" valueType="num">
                                      <p:cBhvr>
                                        <p:cTn id="13" dur="750" fill="hold"/>
                                        <p:tgtEl>
                                          <p:spTgt spid="2"/>
                                        </p:tgtEl>
                                        <p:attrNameLst>
                                          <p:attrName>ppt_w</p:attrName>
                                        </p:attrNameLst>
                                      </p:cBhvr>
                                      <p:tavLst>
                                        <p:tav tm="0">
                                          <p:val>
                                            <p:fltVal val="0"/>
                                          </p:val>
                                        </p:tav>
                                        <p:tav tm="100000">
                                          <p:val>
                                            <p:strVal val="#ppt_w"/>
                                          </p:val>
                                        </p:tav>
                                      </p:tavLst>
                                    </p:anim>
                                    <p:anim calcmode="lin" valueType="num">
                                      <p:cBhvr>
                                        <p:cTn id="14" dur="750" fill="hold"/>
                                        <p:tgtEl>
                                          <p:spTgt spid="2"/>
                                        </p:tgtEl>
                                        <p:attrNameLst>
                                          <p:attrName>ppt_h</p:attrName>
                                        </p:attrNameLst>
                                      </p:cBhvr>
                                      <p:tavLst>
                                        <p:tav tm="0">
                                          <p:val>
                                            <p:fltVal val="0"/>
                                          </p:val>
                                        </p:tav>
                                        <p:tav tm="100000">
                                          <p:val>
                                            <p:strVal val="#ppt_h"/>
                                          </p:val>
                                        </p:tav>
                                      </p:tavLst>
                                    </p:anim>
                                    <p:animEffect transition="in" filter="fade">
                                      <p:cBhvr>
                                        <p:cTn id="15" dur="750"/>
                                        <p:tgtEl>
                                          <p:spTgt spid="2"/>
                                        </p:tgtEl>
                                      </p:cBhvr>
                                    </p:animEffect>
                                  </p:childTnLst>
                                </p:cTn>
                              </p:par>
                              <p:par>
                                <p:cTn id="16" presetID="6" presetClass="emph" presetSubtype="0" autoRev="1" fill="hold" nodeType="withEffect">
                                  <p:stCondLst>
                                    <p:cond delay="1200"/>
                                  </p:stCondLst>
                                  <p:childTnLst>
                                    <p:animScale>
                                      <p:cBhvr>
                                        <p:cTn id="17" dur="400" fill="hold"/>
                                        <p:tgtEl>
                                          <p:spTgt spid="2"/>
                                        </p:tgtEl>
                                      </p:cBhvr>
                                      <p:by x="115000" y="115000"/>
                                    </p:animScale>
                                  </p:childTnLst>
                                </p:cTn>
                              </p:par>
                              <p:par>
                                <p:cTn id="18" presetID="50" presetClass="entr" presetSubtype="0" decel="100000" fill="hold" grpId="0" nodeType="withEffect">
                                  <p:stCondLst>
                                    <p:cond delay="1600"/>
                                  </p:stCondLst>
                                  <p:iterate type="lt">
                                    <p:tmPct val="10000"/>
                                  </p:iterate>
                                  <p:childTnLst>
                                    <p:set>
                                      <p:cBhvr>
                                        <p:cTn id="19" dur="1" fill="hold">
                                          <p:stCondLst>
                                            <p:cond delay="0"/>
                                          </p:stCondLst>
                                        </p:cTn>
                                        <p:tgtEl>
                                          <p:spTgt spid="18"/>
                                        </p:tgtEl>
                                        <p:attrNameLst>
                                          <p:attrName>style.visibility</p:attrName>
                                        </p:attrNameLst>
                                      </p:cBhvr>
                                      <p:to>
                                        <p:strVal val="visible"/>
                                      </p:to>
                                    </p:set>
                                    <p:anim calcmode="lin" valueType="num">
                                      <p:cBhvr>
                                        <p:cTn id="20" dur="750" fill="hold"/>
                                        <p:tgtEl>
                                          <p:spTgt spid="18"/>
                                        </p:tgtEl>
                                        <p:attrNameLst>
                                          <p:attrName>ppt_w</p:attrName>
                                        </p:attrNameLst>
                                      </p:cBhvr>
                                      <p:tavLst>
                                        <p:tav tm="0">
                                          <p:val>
                                            <p:strVal val="#ppt_w+.3"/>
                                          </p:val>
                                        </p:tav>
                                        <p:tav tm="100000">
                                          <p:val>
                                            <p:strVal val="#ppt_w"/>
                                          </p:val>
                                        </p:tav>
                                      </p:tavLst>
                                    </p:anim>
                                    <p:anim calcmode="lin" valueType="num">
                                      <p:cBhvr>
                                        <p:cTn id="21" dur="750" fill="hold"/>
                                        <p:tgtEl>
                                          <p:spTgt spid="18"/>
                                        </p:tgtEl>
                                        <p:attrNameLst>
                                          <p:attrName>ppt_h</p:attrName>
                                        </p:attrNameLst>
                                      </p:cBhvr>
                                      <p:tavLst>
                                        <p:tav tm="0">
                                          <p:val>
                                            <p:strVal val="#ppt_h"/>
                                          </p:val>
                                        </p:tav>
                                        <p:tav tm="100000">
                                          <p:val>
                                            <p:strVal val="#ppt_h"/>
                                          </p:val>
                                        </p:tav>
                                      </p:tavLst>
                                    </p:anim>
                                    <p:animEffect transition="in" filter="fade">
                                      <p:cBhvr>
                                        <p:cTn id="22" dur="750"/>
                                        <p:tgtEl>
                                          <p:spTgt spid="18"/>
                                        </p:tgtEl>
                                      </p:cBhvr>
                                    </p:animEffect>
                                  </p:childTnLst>
                                </p:cTn>
                              </p:par>
                              <p:par>
                                <p:cTn id="23" presetID="16" presetClass="entr" presetSubtype="37" fill="hold"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1" grpId="0" bldLvl="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初赛问题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SD</a:t>
              </a:r>
              <a:r>
                <a:rPr lang="zh-CN" altLang="en-US" sz="2400" b="1">
                  <a:solidFill>
                    <a:schemeClr val="bg1"/>
                  </a:solidFill>
                  <a:latin typeface="Arial" panose="020B0604020202020204" pitchFamily="34" charset="0"/>
                  <a:ea typeface="微软雅黑" panose="020B0503020204020204" pitchFamily="34" charset="-122"/>
                  <a:sym typeface="+mn-ea"/>
                </a:rPr>
                <a:t>卡文件读取</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文本框 9"/>
          <p:cNvSpPr txBox="1"/>
          <p:nvPr/>
        </p:nvSpPr>
        <p:spPr>
          <a:xfrm>
            <a:off x="1112454" y="1054420"/>
            <a:ext cx="9243060" cy="1014730"/>
          </a:xfrm>
          <a:prstGeom prst="rect">
            <a:avLst/>
          </a:prstGeom>
          <a:noFill/>
        </p:spPr>
        <p:txBody>
          <a:bodyPr wrap="square" rtlCol="0">
            <a:spAutoFit/>
          </a:bodyPr>
          <a:lstStyle/>
          <a:p>
            <a:pPr indent="0">
              <a:buFont typeface="Arial" panose="020B0604020202020204" pitchFamily="34" charset="0"/>
              <a:buNone/>
            </a:pPr>
            <a:r>
              <a:rPr lang="zh-CN" altLang="en-US" sz="2000" b="1" dirty="0"/>
              <a:t>问题描述：</a:t>
            </a:r>
            <a:endParaRPr lang="zh-CN" altLang="en-US" sz="2000" b="1" dirty="0"/>
          </a:p>
          <a:p>
            <a:pPr indent="0">
              <a:buFont typeface="Arial" panose="020B0604020202020204" pitchFamily="34" charset="0"/>
              <a:buNone/>
            </a:pPr>
            <a:r>
              <a:rPr lang="en-US" altLang="zh-CN" sz="2000" dirty="0"/>
              <a:t>	</a:t>
            </a:r>
            <a:r>
              <a:rPr lang="zh-CN" altLang="en-US" sz="2000" dirty="0"/>
              <a:t>比赛提供</a:t>
            </a:r>
            <a:r>
              <a:rPr lang="en-US" altLang="zh-CN" sz="2000" dirty="0"/>
              <a:t>SD</a:t>
            </a:r>
            <a:r>
              <a:rPr lang="zh-CN" altLang="en-US" sz="2000" dirty="0"/>
              <a:t>卡文件系统采用</a:t>
            </a:r>
            <a:r>
              <a:rPr lang="en-US" altLang="zh-CN" sz="2000" dirty="0"/>
              <a:t>fat32</a:t>
            </a:r>
            <a:r>
              <a:rPr lang="zh-CN" altLang="en-US" sz="2000" dirty="0"/>
              <a:t>，而</a:t>
            </a:r>
            <a:r>
              <a:rPr lang="en-US" altLang="zh-CN" sz="2000" dirty="0" err="1"/>
              <a:t>ucore</a:t>
            </a:r>
            <a:r>
              <a:rPr lang="zh-CN" altLang="en-US" sz="2000" dirty="0"/>
              <a:t>现有文件系统</a:t>
            </a:r>
            <a:r>
              <a:rPr lang="en-US" altLang="zh-CN" sz="2000" dirty="0"/>
              <a:t>simple file system(</a:t>
            </a:r>
            <a:r>
              <a:rPr lang="en-US" altLang="zh-CN" sz="2000" dirty="0" err="1"/>
              <a:t>sfs</a:t>
            </a:r>
            <a:r>
              <a:rPr lang="en-US" altLang="zh-CN" sz="2000" dirty="0"/>
              <a:t>)</a:t>
            </a:r>
            <a:r>
              <a:rPr lang="zh-CN" altLang="en-US" sz="2000" dirty="0"/>
              <a:t>与</a:t>
            </a:r>
            <a:r>
              <a:rPr lang="en-US" altLang="zh-CN" sz="2000" dirty="0"/>
              <a:t>FAT32</a:t>
            </a:r>
            <a:r>
              <a:rPr lang="zh-CN" altLang="en-US" sz="2000" dirty="0"/>
              <a:t>的结构完全不同，因此无法直接读取</a:t>
            </a:r>
            <a:r>
              <a:rPr lang="en-US" altLang="zh-CN" sz="2000" dirty="0"/>
              <a:t>SD</a:t>
            </a:r>
            <a:r>
              <a:rPr lang="zh-CN" altLang="en-US" sz="2000" dirty="0"/>
              <a:t>卡上的数据</a:t>
            </a:r>
            <a:endParaRPr lang="zh-CN" altLang="en-US" sz="2000" dirty="0"/>
          </a:p>
        </p:txBody>
      </p:sp>
      <p:graphicFrame>
        <p:nvGraphicFramePr>
          <p:cNvPr id="4" name="表格 4"/>
          <p:cNvGraphicFramePr>
            <a:graphicFrameLocks noGrp="1"/>
          </p:cNvGraphicFramePr>
          <p:nvPr/>
        </p:nvGraphicFramePr>
        <p:xfrm>
          <a:off x="889922" y="3627054"/>
          <a:ext cx="8128000" cy="370840"/>
        </p:xfrm>
        <a:graphic>
          <a:graphicData uri="http://schemas.openxmlformats.org/drawingml/2006/table">
            <a:tbl>
              <a:tblPr firstRow="1" bandRow="1">
                <a:tableStyleId>{5C22544A-7EE6-4342-B048-85BDC9FD1C3A}</a:tableStyleId>
              </a:tblPr>
              <a:tblGrid>
                <a:gridCol w="2855155"/>
                <a:gridCol w="1041154"/>
                <a:gridCol w="982039"/>
                <a:gridCol w="3249652"/>
              </a:tblGrid>
              <a:tr h="370840">
                <a:tc>
                  <a:txBody>
                    <a:bodyPr/>
                    <a:lstStyle/>
                    <a:p>
                      <a:r>
                        <a:rPr lang="en-US" altLang="zh-CN" b="0" dirty="0">
                          <a:solidFill>
                            <a:schemeClr val="tx1"/>
                          </a:solidFill>
                          <a:latin typeface="微软雅黑" panose="020B0503020204020204" pitchFamily="34" charset="-122"/>
                          <a:ea typeface="微软雅黑" panose="020B0503020204020204" pitchFamily="34" charset="-122"/>
                        </a:rPr>
                        <a:t>DBR</a:t>
                      </a:r>
                      <a:r>
                        <a:rPr lang="zh-CN" altLang="en-US" b="0" dirty="0">
                          <a:solidFill>
                            <a:schemeClr val="tx1"/>
                          </a:solidFill>
                          <a:latin typeface="微软雅黑" panose="020B0503020204020204" pitchFamily="34" charset="-122"/>
                          <a:ea typeface="微软雅黑" panose="020B0503020204020204" pitchFamily="34" charset="-122"/>
                        </a:rPr>
                        <a:t>及保留扇区</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FAT1</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FAT2</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zh-CN" altLang="en-US" b="0" dirty="0">
                          <a:solidFill>
                            <a:schemeClr val="tx1"/>
                          </a:solidFill>
                          <a:latin typeface="微软雅黑" panose="020B0503020204020204" pitchFamily="34" charset="-122"/>
                          <a:ea typeface="微软雅黑" panose="020B0503020204020204" pitchFamily="34" charset="-122"/>
                        </a:rPr>
                        <a:t>数据区</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r>
            </a:tbl>
          </a:graphicData>
        </a:graphic>
      </p:graphicFrame>
      <p:graphicFrame>
        <p:nvGraphicFramePr>
          <p:cNvPr id="5" name="表格 5"/>
          <p:cNvGraphicFramePr>
            <a:graphicFrameLocks noGrp="1"/>
          </p:cNvGraphicFramePr>
          <p:nvPr/>
        </p:nvGraphicFramePr>
        <p:xfrm>
          <a:off x="889922" y="5799069"/>
          <a:ext cx="8128000" cy="370840"/>
        </p:xfrm>
        <a:graphic>
          <a:graphicData uri="http://schemas.openxmlformats.org/drawingml/2006/table">
            <a:tbl>
              <a:tblPr firstRow="1" bandRow="1">
                <a:tableStyleId>{5C22544A-7EE6-4342-B048-85BDC9FD1C3A}</a:tableStyleId>
              </a:tblPr>
              <a:tblGrid>
                <a:gridCol w="1584762"/>
                <a:gridCol w="1839074"/>
                <a:gridCol w="1212351"/>
                <a:gridCol w="3491813"/>
              </a:tblGrid>
              <a:tr h="370840">
                <a:tc>
                  <a:txBody>
                    <a:bodyPr/>
                    <a:lstStyle/>
                    <a:p>
                      <a:r>
                        <a:rPr lang="zh-CN" altLang="en-US" b="0" dirty="0">
                          <a:solidFill>
                            <a:schemeClr val="tx1"/>
                          </a:solidFill>
                          <a:latin typeface="微软雅黑" panose="020B0503020204020204" pitchFamily="34" charset="-122"/>
                          <a:ea typeface="微软雅黑" panose="020B0503020204020204" pitchFamily="34" charset="-122"/>
                        </a:rPr>
                        <a:t>超级块</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altLang="zh-CN" b="0" dirty="0">
                          <a:solidFill>
                            <a:schemeClr val="tx1"/>
                          </a:solidFill>
                          <a:latin typeface="微软雅黑" panose="020B0503020204020204" pitchFamily="34" charset="-122"/>
                          <a:ea typeface="微软雅黑" panose="020B0503020204020204" pitchFamily="34" charset="-122"/>
                        </a:rPr>
                        <a:t>root-</a:t>
                      </a:r>
                      <a:r>
                        <a:rPr lang="en-US" altLang="zh-CN" b="0" dirty="0" err="1">
                          <a:solidFill>
                            <a:schemeClr val="tx1"/>
                          </a:solidFill>
                          <a:latin typeface="微软雅黑" panose="020B0503020204020204" pitchFamily="34" charset="-122"/>
                          <a:ea typeface="微软雅黑" panose="020B0503020204020204" pitchFamily="34" charset="-122"/>
                        </a:rPr>
                        <a:t>dir</a:t>
                      </a:r>
                      <a:r>
                        <a:rPr lang="en-US" altLang="zh-CN" b="0" dirty="0">
                          <a:solidFill>
                            <a:schemeClr val="tx1"/>
                          </a:solidFill>
                          <a:latin typeface="微软雅黑" panose="020B0503020204020204" pitchFamily="34" charset="-122"/>
                          <a:ea typeface="微软雅黑" panose="020B0503020204020204" pitchFamily="34" charset="-122"/>
                        </a:rPr>
                        <a:t> </a:t>
                      </a:r>
                      <a:r>
                        <a:rPr lang="en-US" altLang="zh-CN" b="0" dirty="0" err="1">
                          <a:solidFill>
                            <a:schemeClr val="tx1"/>
                          </a:solidFill>
                          <a:latin typeface="微软雅黑" panose="020B0503020204020204" pitchFamily="34" charset="-122"/>
                          <a:ea typeface="微软雅黑" panose="020B0503020204020204" pitchFamily="34" charset="-122"/>
                        </a:rPr>
                        <a:t>inode</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altLang="zh-CN" b="0" dirty="0" err="1">
                          <a:solidFill>
                            <a:schemeClr val="tx1"/>
                          </a:solidFill>
                          <a:latin typeface="微软雅黑" panose="020B0503020204020204" pitchFamily="34" charset="-122"/>
                          <a:ea typeface="微软雅黑" panose="020B0503020204020204" pitchFamily="34" charset="-122"/>
                        </a:rPr>
                        <a:t>freemap</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zh-CN" altLang="en-US" b="0" dirty="0">
                          <a:solidFill>
                            <a:schemeClr val="tx1"/>
                          </a:solidFill>
                          <a:latin typeface="微软雅黑" panose="020B0503020204020204" pitchFamily="34" charset="-122"/>
                          <a:ea typeface="微软雅黑" panose="020B0503020204020204" pitchFamily="34" charset="-122"/>
                        </a:rPr>
                        <a:t>数据区</a:t>
                      </a:r>
                      <a:endParaRPr lang="zh-CN" altLang="en-US" b="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sp>
        <p:nvSpPr>
          <p:cNvPr id="8" name="标注: 弯曲线形 7"/>
          <p:cNvSpPr/>
          <p:nvPr/>
        </p:nvSpPr>
        <p:spPr>
          <a:xfrm>
            <a:off x="4683426" y="2302819"/>
            <a:ext cx="1619795" cy="500640"/>
          </a:xfrm>
          <a:prstGeom prst="borderCallout2">
            <a:avLst>
              <a:gd name="adj1" fmla="val 18750"/>
              <a:gd name="adj2" fmla="val -87"/>
              <a:gd name="adj3" fmla="val 18750"/>
              <a:gd name="adj4" fmla="val -16667"/>
              <a:gd name="adj5" fmla="val 266233"/>
              <a:gd name="adj6" fmla="val -41592"/>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文件分配表</a:t>
            </a:r>
            <a:endParaRPr lang="zh-CN" altLang="en-US" dirty="0">
              <a:solidFill>
                <a:schemeClr val="tx1"/>
              </a:solidFill>
            </a:endParaRPr>
          </a:p>
        </p:txBody>
      </p:sp>
      <p:sp>
        <p:nvSpPr>
          <p:cNvPr id="17" name="标注: 弯曲线形 16"/>
          <p:cNvSpPr/>
          <p:nvPr/>
        </p:nvSpPr>
        <p:spPr>
          <a:xfrm>
            <a:off x="5493323" y="2924193"/>
            <a:ext cx="1835650" cy="500640"/>
          </a:xfrm>
          <a:prstGeom prst="borderCallout2">
            <a:avLst>
              <a:gd name="adj1" fmla="val 18750"/>
              <a:gd name="adj2" fmla="val -87"/>
              <a:gd name="adj3" fmla="val 18750"/>
              <a:gd name="adj4" fmla="val -16667"/>
              <a:gd name="adj5" fmla="val 141048"/>
              <a:gd name="adj6" fmla="val -24466"/>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文件分配表备份</a:t>
            </a:r>
            <a:endParaRPr lang="zh-CN" altLang="en-US" dirty="0">
              <a:solidFill>
                <a:schemeClr val="tx1"/>
              </a:solidFill>
            </a:endParaRPr>
          </a:p>
        </p:txBody>
      </p:sp>
      <p:pic>
        <p:nvPicPr>
          <p:cNvPr id="1026" name="Picture 2" descr="TF&#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8982" y="2663926"/>
            <a:ext cx="2319107" cy="1739330"/>
          </a:xfrm>
          <a:prstGeom prst="rect">
            <a:avLst/>
          </a:prstGeom>
          <a:noFill/>
        </p:spPr>
      </p:pic>
      <p:sp>
        <p:nvSpPr>
          <p:cNvPr id="16" name="文本框 15"/>
          <p:cNvSpPr txBox="1"/>
          <p:nvPr/>
        </p:nvSpPr>
        <p:spPr>
          <a:xfrm>
            <a:off x="3735329" y="4033923"/>
            <a:ext cx="2437185" cy="369332"/>
          </a:xfrm>
          <a:prstGeom prst="rect">
            <a:avLst/>
          </a:prstGeom>
          <a:noFill/>
        </p:spPr>
        <p:txBody>
          <a:bodyPr wrap="square" rtlCol="0">
            <a:spAutoFit/>
          </a:bodyPr>
          <a:lstStyle/>
          <a:p>
            <a:pPr algn="ctr"/>
            <a:r>
              <a:rPr lang="en-US" altLang="zh-CN" dirty="0"/>
              <a:t>FAT32</a:t>
            </a:r>
            <a:r>
              <a:rPr lang="zh-CN" altLang="en-US" dirty="0"/>
              <a:t>文件系统结构</a:t>
            </a:r>
            <a:endParaRPr lang="zh-CN" altLang="en-US" dirty="0"/>
          </a:p>
        </p:txBody>
      </p:sp>
      <p:sp>
        <p:nvSpPr>
          <p:cNvPr id="18" name="文本框 17"/>
          <p:cNvSpPr txBox="1"/>
          <p:nvPr/>
        </p:nvSpPr>
        <p:spPr>
          <a:xfrm>
            <a:off x="3660747" y="6329898"/>
            <a:ext cx="2437185" cy="369332"/>
          </a:xfrm>
          <a:prstGeom prst="rect">
            <a:avLst/>
          </a:prstGeom>
          <a:noFill/>
        </p:spPr>
        <p:txBody>
          <a:bodyPr wrap="square" rtlCol="0">
            <a:spAutoFit/>
          </a:bodyPr>
          <a:lstStyle/>
          <a:p>
            <a:pPr algn="ctr"/>
            <a:r>
              <a:rPr lang="en-US" altLang="zh-CN" dirty="0" err="1"/>
              <a:t>sfs</a:t>
            </a:r>
            <a:r>
              <a:rPr lang="zh-CN" altLang="en-US" dirty="0"/>
              <a:t>文件系统结构</a:t>
            </a:r>
            <a:endParaRPr lang="zh-CN" altLang="en-US" dirty="0"/>
          </a:p>
        </p:txBody>
      </p:sp>
      <p:sp>
        <p:nvSpPr>
          <p:cNvPr id="19" name="标注: 弯曲线形 18"/>
          <p:cNvSpPr/>
          <p:nvPr/>
        </p:nvSpPr>
        <p:spPr>
          <a:xfrm>
            <a:off x="4334385" y="4478420"/>
            <a:ext cx="1619795" cy="500640"/>
          </a:xfrm>
          <a:prstGeom prst="borderCallout2">
            <a:avLst>
              <a:gd name="adj1" fmla="val 18750"/>
              <a:gd name="adj2" fmla="val -87"/>
              <a:gd name="adj3" fmla="val 18750"/>
              <a:gd name="adj4" fmla="val -16667"/>
              <a:gd name="adj5" fmla="val 266233"/>
              <a:gd name="adj6" fmla="val -41592"/>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根目录</a:t>
            </a:r>
            <a:r>
              <a:rPr lang="en-US" altLang="zh-CN" dirty="0" err="1">
                <a:solidFill>
                  <a:schemeClr val="tx1"/>
                </a:solidFill>
              </a:rPr>
              <a:t>inode</a:t>
            </a:r>
            <a:endParaRPr lang="zh-CN" altLang="en-US" dirty="0">
              <a:solidFill>
                <a:schemeClr val="tx1"/>
              </a:solidFill>
            </a:endParaRPr>
          </a:p>
        </p:txBody>
      </p:sp>
      <p:sp>
        <p:nvSpPr>
          <p:cNvPr id="20" name="标注: 弯曲线形 19"/>
          <p:cNvSpPr/>
          <p:nvPr/>
        </p:nvSpPr>
        <p:spPr>
          <a:xfrm>
            <a:off x="5144283" y="5054225"/>
            <a:ext cx="1903434" cy="500640"/>
          </a:xfrm>
          <a:prstGeom prst="borderCallout2">
            <a:avLst>
              <a:gd name="adj1" fmla="val 18750"/>
              <a:gd name="adj2" fmla="val -87"/>
              <a:gd name="adj3" fmla="val 18750"/>
              <a:gd name="adj4" fmla="val -16667"/>
              <a:gd name="adj5" fmla="val 148528"/>
              <a:gd name="adj6" fmla="val -25284"/>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表示块占用情况</a:t>
            </a:r>
            <a:endParaRPr lang="zh-CN" altLang="en-US" dirty="0">
              <a:solidFill>
                <a:schemeClr val="tx1"/>
              </a:solidFill>
            </a:endParaRPr>
          </a:p>
        </p:txBody>
      </p:sp>
      <p:sp>
        <p:nvSpPr>
          <p:cNvPr id="21" name="标注: 弯曲线形 20"/>
          <p:cNvSpPr/>
          <p:nvPr/>
        </p:nvSpPr>
        <p:spPr>
          <a:xfrm>
            <a:off x="1639749" y="4741324"/>
            <a:ext cx="2020998" cy="500640"/>
          </a:xfrm>
          <a:prstGeom prst="borderCallout2">
            <a:avLst>
              <a:gd name="adj1" fmla="val 18750"/>
              <a:gd name="adj2" fmla="val -87"/>
              <a:gd name="adj3" fmla="val 18750"/>
              <a:gd name="adj4" fmla="val -16667"/>
              <a:gd name="adj5" fmla="val 209410"/>
              <a:gd name="adj6" fmla="val -24504"/>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rgbClr val="333333"/>
                </a:solidFill>
                <a:effectLst/>
                <a:latin typeface="Helvetica Neue"/>
              </a:rPr>
              <a:t>文件系统关键参数</a:t>
            </a:r>
            <a:endParaRPr lang="zh-CN" altLang="en-US" dirty="0">
              <a:solidFill>
                <a:schemeClr val="tx1"/>
              </a:solidFill>
            </a:endParaRPr>
          </a:p>
        </p:txBody>
      </p:sp>
      <p:sp>
        <p:nvSpPr>
          <p:cNvPr id="22" name="标注: 弯曲线形 21"/>
          <p:cNvSpPr/>
          <p:nvPr/>
        </p:nvSpPr>
        <p:spPr>
          <a:xfrm>
            <a:off x="1676645" y="2585056"/>
            <a:ext cx="2284913" cy="500640"/>
          </a:xfrm>
          <a:prstGeom prst="borderCallout2">
            <a:avLst>
              <a:gd name="adj1" fmla="val 18750"/>
              <a:gd name="adj2" fmla="val -87"/>
              <a:gd name="adj3" fmla="val 18750"/>
              <a:gd name="adj4" fmla="val -16667"/>
              <a:gd name="adj5" fmla="val 209410"/>
              <a:gd name="adj6" fmla="val -24504"/>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rgbClr val="333333"/>
                </a:solidFill>
                <a:effectLst/>
                <a:latin typeface="Helvetica Neue"/>
              </a:rPr>
              <a:t>引导扇区和保留扇区</a:t>
            </a:r>
            <a:endParaRPr lang="zh-CN" altLang="en-US" dirty="0">
              <a:solidFill>
                <a:schemeClr val="tx1"/>
              </a:solidFill>
            </a:endParaRPr>
          </a:p>
        </p:txBody>
      </p:sp>
      <p:sp>
        <p:nvSpPr>
          <p:cNvPr id="23" name="文本框 22"/>
          <p:cNvSpPr txBox="1"/>
          <p:nvPr/>
        </p:nvSpPr>
        <p:spPr>
          <a:xfrm>
            <a:off x="9152406" y="4309143"/>
            <a:ext cx="2952257"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比赛</a:t>
            </a:r>
            <a:r>
              <a:rPr lang="en-US" altLang="zh-CN" sz="1600" dirty="0">
                <a:latin typeface="微软雅黑" panose="020B0503020204020204" pitchFamily="34" charset="-122"/>
                <a:ea typeface="微软雅黑" panose="020B0503020204020204" pitchFamily="34" charset="-122"/>
              </a:rPr>
              <a:t>k210</a:t>
            </a:r>
            <a:r>
              <a:rPr lang="zh-CN" altLang="en-US" sz="1600" dirty="0">
                <a:latin typeface="微软雅黑" panose="020B0503020204020204" pitchFamily="34" charset="-122"/>
                <a:ea typeface="微软雅黑" panose="020B0503020204020204" pitchFamily="34" charset="-122"/>
              </a:rPr>
              <a:t>板所用的</a:t>
            </a:r>
            <a:r>
              <a:rPr lang="en-US" altLang="zh-CN" sz="1600" dirty="0">
                <a:latin typeface="微软雅黑" panose="020B0503020204020204" pitchFamily="34" charset="-122"/>
                <a:ea typeface="微软雅黑" panose="020B0503020204020204" pitchFamily="34" charset="-122"/>
              </a:rPr>
              <a:t>microSD</a:t>
            </a:r>
            <a:r>
              <a:rPr lang="zh-CN" altLang="en-US" sz="1600" dirty="0">
                <a:latin typeface="微软雅黑" panose="020B0503020204020204" pitchFamily="34" charset="-122"/>
                <a:ea typeface="微软雅黑" panose="020B0503020204020204" pitchFamily="34" charset="-122"/>
              </a:rPr>
              <a:t>卡</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初赛问题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SD</a:t>
              </a:r>
              <a:r>
                <a:rPr lang="zh-CN" altLang="en-US" sz="2400" b="1">
                  <a:solidFill>
                    <a:schemeClr val="bg1"/>
                  </a:solidFill>
                  <a:latin typeface="Arial" panose="020B0604020202020204" pitchFamily="34" charset="0"/>
                  <a:ea typeface="微软雅黑" panose="020B0503020204020204" pitchFamily="34" charset="-122"/>
                  <a:sym typeface="+mn-ea"/>
                </a:rPr>
                <a:t>卡文件读取</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文本框 28"/>
          <p:cNvSpPr txBox="1"/>
          <p:nvPr/>
        </p:nvSpPr>
        <p:spPr>
          <a:xfrm>
            <a:off x="102235" y="3004185"/>
            <a:ext cx="5156200" cy="1506855"/>
          </a:xfrm>
          <a:prstGeom prst="rect">
            <a:avLst/>
          </a:prstGeom>
          <a:noFill/>
        </p:spPr>
        <p:txBody>
          <a:bodyPr wrap="square" rtlCol="0">
            <a:spAutoFit/>
          </a:bodyPr>
          <a:lstStyle/>
          <a:p>
            <a:pPr indent="0">
              <a:buFont typeface="Arial" panose="020B0604020202020204" pitchFamily="34" charset="0"/>
              <a:buNone/>
            </a:pPr>
            <a:r>
              <a:rPr lang="zh-CN" altLang="en-US" sz="2000" b="1" dirty="0"/>
              <a:t>2) FatFs的不足</a:t>
            </a:r>
            <a:endParaRPr lang="zh-CN" altLang="en-US" sz="2000" b="1" dirty="0"/>
          </a:p>
          <a:p>
            <a:pPr indent="0">
              <a:buFont typeface="Arial" panose="020B0604020202020204" pitchFamily="34" charset="0"/>
              <a:buNone/>
            </a:pPr>
            <a:r>
              <a:rPr lang="zh-CN" altLang="en-US" dirty="0">
                <a:effectLst/>
                <a:latin typeface="-apple-system"/>
                <a:sym typeface="+mn-ea"/>
              </a:rPr>
              <a:t>长期使用后数据变的分散，读写变卡顿，需要碎片整理，保持执行效率。</a:t>
            </a:r>
            <a:endParaRPr lang="zh-CN" altLang="en-US" dirty="0">
              <a:effectLst/>
              <a:latin typeface="-apple-system"/>
              <a:sym typeface="+mn-ea"/>
            </a:endParaRPr>
          </a:p>
          <a:p>
            <a:pPr indent="0">
              <a:buFont typeface="Arial" panose="020B0604020202020204" pitchFamily="34" charset="0"/>
              <a:buNone/>
            </a:pPr>
            <a:r>
              <a:rPr lang="zh-CN" altLang="en-US" dirty="0">
                <a:latin typeface="-apple-system"/>
                <a:sym typeface="+mn-ea"/>
              </a:rPr>
              <a:t>但是考虑到比赛实际，不会出现长期使用的情况，最终决定采用</a:t>
            </a:r>
            <a:r>
              <a:rPr lang="en-US" altLang="zh-CN" dirty="0" err="1">
                <a:latin typeface="微软雅黑" panose="020B0503020204020204" pitchFamily="34" charset="-122"/>
                <a:ea typeface="微软雅黑" panose="020B0503020204020204" pitchFamily="34" charset="-122"/>
                <a:sym typeface="+mn-ea"/>
              </a:rPr>
              <a:t>FatFs</a:t>
            </a:r>
            <a:endParaRPr lang="en-US" altLang="zh-CN" dirty="0" err="1">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stretch>
            <a:fillRect/>
          </a:stretch>
        </p:blipFill>
        <p:spPr>
          <a:xfrm>
            <a:off x="5165090" y="3004185"/>
            <a:ext cx="6936105" cy="3326130"/>
          </a:xfrm>
          <a:prstGeom prst="rect">
            <a:avLst/>
          </a:prstGeom>
        </p:spPr>
      </p:pic>
      <p:sp>
        <p:nvSpPr>
          <p:cNvPr id="2" name="文本框 1"/>
          <p:cNvSpPr txBox="1"/>
          <p:nvPr/>
        </p:nvSpPr>
        <p:spPr>
          <a:xfrm>
            <a:off x="102235" y="1250950"/>
            <a:ext cx="8588375" cy="1476375"/>
          </a:xfrm>
          <a:prstGeom prst="rect">
            <a:avLst/>
          </a:prstGeom>
          <a:noFill/>
        </p:spPr>
        <p:txBody>
          <a:bodyPr wrap="square" rtlCol="0">
            <a:spAutoFit/>
          </a:bodyPr>
          <a:lstStyle/>
          <a:p>
            <a:pPr indent="0">
              <a:buFont typeface="Arial" panose="020B0604020202020204" pitchFamily="34" charset="0"/>
              <a:buNone/>
            </a:pPr>
            <a:r>
              <a:rPr lang="zh-CN" altLang="en-US" b="1">
                <a:sym typeface="+mn-ea"/>
              </a:rPr>
              <a:t>解决方案：</a:t>
            </a:r>
            <a:endParaRPr lang="zh-CN" altLang="en-US" b="1"/>
          </a:p>
          <a:p>
            <a:pPr indent="0">
              <a:buFont typeface="Arial" panose="020B0604020202020204" pitchFamily="34" charset="0"/>
              <a:buNone/>
            </a:pPr>
            <a:r>
              <a:rPr lang="zh-CN" altLang="en-US" b="1">
                <a:sym typeface="+mn-ea"/>
              </a:rPr>
              <a:t>1）选择FatFs的依据</a:t>
            </a:r>
            <a:endParaRPr lang="en-US" altLang="zh-CN" b="1" dirty="0"/>
          </a:p>
          <a:p>
            <a:pPr indent="0">
              <a:buFont typeface="Arial" panose="020B0604020202020204" pitchFamily="34" charset="0"/>
              <a:buNone/>
            </a:pPr>
            <a:r>
              <a:rPr lang="en-US" altLang="zh-CN" dirty="0">
                <a:sym typeface="+mn-ea"/>
              </a:rPr>
              <a:t>1</a:t>
            </a:r>
            <a:r>
              <a:rPr lang="zh-CN" altLang="en-US" dirty="0">
                <a:sym typeface="+mn-ea"/>
              </a:rPr>
              <a:t>、</a:t>
            </a:r>
            <a:r>
              <a:rPr lang="en-US" altLang="zh-CN" dirty="0" err="1">
                <a:sym typeface="+mn-ea"/>
              </a:rPr>
              <a:t>FatFs</a:t>
            </a:r>
            <a:r>
              <a:rPr lang="zh-CN" altLang="en-US" dirty="0">
                <a:sym typeface="+mn-ea"/>
              </a:rPr>
              <a:t>专门为小型嵌入式系统设计，代码量较小且使用</a:t>
            </a:r>
            <a:r>
              <a:rPr lang="en-US" altLang="zh-CN" dirty="0">
                <a:sym typeface="+mn-ea"/>
              </a:rPr>
              <a:t>c</a:t>
            </a:r>
            <a:r>
              <a:rPr lang="zh-CN" altLang="en-US" dirty="0">
                <a:sym typeface="+mn-ea"/>
              </a:rPr>
              <a:t>语言编写</a:t>
            </a:r>
            <a:endParaRPr lang="en-US" altLang="zh-CN" dirty="0"/>
          </a:p>
          <a:p>
            <a:pPr indent="0">
              <a:buFont typeface="Arial" panose="020B0604020202020204" pitchFamily="34" charset="0"/>
              <a:buNone/>
            </a:pPr>
            <a:r>
              <a:rPr lang="en-US" altLang="zh-CN" dirty="0">
                <a:sym typeface="+mn-ea"/>
              </a:rPr>
              <a:t>2</a:t>
            </a:r>
            <a:r>
              <a:rPr lang="zh-CN" altLang="en-US" dirty="0">
                <a:sym typeface="+mn-ea"/>
              </a:rPr>
              <a:t>、支持多种存储媒介，有独立的缓冲区，可对多个文件进行读写</a:t>
            </a:r>
            <a:endParaRPr lang="en-US" altLang="zh-CN" dirty="0"/>
          </a:p>
          <a:p>
            <a:pPr indent="0">
              <a:buFont typeface="Arial" panose="020B0604020202020204" pitchFamily="34" charset="0"/>
              <a:buNone/>
            </a:pPr>
            <a:r>
              <a:rPr lang="en-US" altLang="zh-CN" dirty="0">
                <a:sym typeface="+mn-ea"/>
              </a:rPr>
              <a:t>3</a:t>
            </a:r>
            <a:r>
              <a:rPr lang="zh-CN" altLang="en-US" dirty="0">
                <a:sym typeface="+mn-ea"/>
              </a:rPr>
              <a:t>、项目完全开源</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初赛问题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SD</a:t>
              </a:r>
              <a:r>
                <a:rPr lang="zh-CN" altLang="en-US" sz="2400" b="1">
                  <a:solidFill>
                    <a:schemeClr val="bg1"/>
                  </a:solidFill>
                  <a:latin typeface="Arial" panose="020B0604020202020204" pitchFamily="34" charset="0"/>
                  <a:ea typeface="微软雅黑" panose="020B0503020204020204" pitchFamily="34" charset="-122"/>
                  <a:sym typeface="+mn-ea"/>
                </a:rPr>
                <a:t>卡文件读取</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文本框 28"/>
          <p:cNvSpPr txBox="1"/>
          <p:nvPr/>
        </p:nvSpPr>
        <p:spPr>
          <a:xfrm>
            <a:off x="584835" y="1230630"/>
            <a:ext cx="9655175" cy="460375"/>
          </a:xfrm>
          <a:prstGeom prst="rect">
            <a:avLst/>
          </a:prstGeom>
          <a:noFill/>
        </p:spPr>
        <p:txBody>
          <a:bodyPr wrap="square" rtlCol="0">
            <a:spAutoFit/>
          </a:bodyPr>
          <a:lstStyle/>
          <a:p>
            <a:pPr indent="0">
              <a:buFont typeface="Arial" panose="020B0604020202020204" pitchFamily="34" charset="0"/>
              <a:buNone/>
            </a:pPr>
            <a:r>
              <a:rPr lang="zh-CN" altLang="en-US" sz="2400" b="1" dirty="0"/>
              <a:t>移植</a:t>
            </a:r>
            <a:r>
              <a:rPr lang="en-US" altLang="zh-CN" sz="2400" b="1" dirty="0" err="1"/>
              <a:t>FatFs</a:t>
            </a:r>
            <a:r>
              <a:rPr lang="zh-CN" altLang="en-US" sz="2400" b="1" dirty="0"/>
              <a:t>步骤：</a:t>
            </a:r>
            <a:endParaRPr lang="en-US" altLang="zh-CN" sz="2000" dirty="0"/>
          </a:p>
        </p:txBody>
      </p:sp>
      <p:sp>
        <p:nvSpPr>
          <p:cNvPr id="2" name="文本框 1"/>
          <p:cNvSpPr txBox="1"/>
          <p:nvPr/>
        </p:nvSpPr>
        <p:spPr>
          <a:xfrm>
            <a:off x="1684020" y="1941195"/>
            <a:ext cx="2233930" cy="368300"/>
          </a:xfrm>
          <a:prstGeom prst="rect">
            <a:avLst/>
          </a:prstGeom>
          <a:noFill/>
        </p:spPr>
        <p:txBody>
          <a:bodyPr wrap="square" rtlCol="0">
            <a:spAutoFit/>
          </a:bodyPr>
          <a:lstStyle/>
          <a:p>
            <a:r>
              <a:rPr lang="en-US" altLang="zh-CN"/>
              <a:t>1</a:t>
            </a:r>
            <a:r>
              <a:rPr lang="zh-CN" altLang="en-US"/>
              <a:t>、修改</a:t>
            </a:r>
            <a:r>
              <a:rPr lang="en-US" altLang="zh-CN"/>
              <a:t>file</a:t>
            </a:r>
            <a:r>
              <a:rPr lang="zh-CN" altLang="en-US"/>
              <a:t>数据结构</a:t>
            </a:r>
            <a:endParaRPr lang="zh-CN" altLang="en-US"/>
          </a:p>
        </p:txBody>
      </p:sp>
      <p:pic>
        <p:nvPicPr>
          <p:cNvPr id="5" name="图片 4"/>
          <p:cNvPicPr>
            <a:picLocks noChangeAspect="1"/>
          </p:cNvPicPr>
          <p:nvPr/>
        </p:nvPicPr>
        <p:blipFill>
          <a:blip r:embed="rId3"/>
          <a:stretch>
            <a:fillRect/>
          </a:stretch>
        </p:blipFill>
        <p:spPr>
          <a:xfrm>
            <a:off x="2192655" y="2672080"/>
            <a:ext cx="6880860" cy="35325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初赛问题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SD</a:t>
              </a:r>
              <a:r>
                <a:rPr lang="zh-CN" altLang="en-US" sz="2400" b="1">
                  <a:solidFill>
                    <a:schemeClr val="bg1"/>
                  </a:solidFill>
                  <a:latin typeface="Arial" panose="020B0604020202020204" pitchFamily="34" charset="0"/>
                  <a:ea typeface="微软雅黑" panose="020B0503020204020204" pitchFamily="34" charset="-122"/>
                  <a:sym typeface="+mn-ea"/>
                </a:rPr>
                <a:t>卡文件读取</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文本框 28"/>
          <p:cNvSpPr txBox="1"/>
          <p:nvPr/>
        </p:nvSpPr>
        <p:spPr>
          <a:xfrm>
            <a:off x="335280" y="1165225"/>
            <a:ext cx="9655175" cy="460375"/>
          </a:xfrm>
          <a:prstGeom prst="rect">
            <a:avLst/>
          </a:prstGeom>
          <a:noFill/>
        </p:spPr>
        <p:txBody>
          <a:bodyPr wrap="square" rtlCol="0">
            <a:spAutoFit/>
          </a:bodyPr>
          <a:lstStyle/>
          <a:p>
            <a:pPr indent="0">
              <a:buFont typeface="Arial" panose="020B0604020202020204" pitchFamily="34" charset="0"/>
              <a:buNone/>
            </a:pPr>
            <a:r>
              <a:rPr lang="zh-CN" altLang="en-US" sz="2400" b="1" dirty="0"/>
              <a:t>移植</a:t>
            </a:r>
            <a:r>
              <a:rPr lang="en-US" altLang="zh-CN" sz="2400" b="1" dirty="0" err="1"/>
              <a:t>FatFs</a:t>
            </a:r>
            <a:r>
              <a:rPr lang="zh-CN" altLang="en-US" sz="2400" b="1" dirty="0"/>
              <a:t>步骤：</a:t>
            </a:r>
            <a:endParaRPr lang="en-US" altLang="zh-CN" sz="2000" dirty="0"/>
          </a:p>
        </p:txBody>
      </p:sp>
      <p:sp>
        <p:nvSpPr>
          <p:cNvPr id="2" name="文本框 1"/>
          <p:cNvSpPr txBox="1"/>
          <p:nvPr/>
        </p:nvSpPr>
        <p:spPr>
          <a:xfrm>
            <a:off x="335280" y="2066290"/>
            <a:ext cx="4030980" cy="368300"/>
          </a:xfrm>
          <a:prstGeom prst="rect">
            <a:avLst/>
          </a:prstGeom>
          <a:noFill/>
        </p:spPr>
        <p:txBody>
          <a:bodyPr wrap="square" rtlCol="0">
            <a:spAutoFit/>
          </a:bodyPr>
          <a:lstStyle/>
          <a:p>
            <a:r>
              <a:rPr lang="en-US" altLang="zh-CN"/>
              <a:t>2</a:t>
            </a:r>
            <a:r>
              <a:rPr lang="zh-CN" altLang="en-US"/>
              <a:t>、修改</a:t>
            </a:r>
            <a:r>
              <a:t>fatfs的open flag</a:t>
            </a:r>
            <a:r>
              <a:rPr lang="zh-CN"/>
              <a:t>宏定义</a:t>
            </a:r>
            <a:endParaRPr lang="zh-CN"/>
          </a:p>
        </p:txBody>
      </p:sp>
      <p:sp>
        <p:nvSpPr>
          <p:cNvPr id="5" name="文本框 4"/>
          <p:cNvSpPr txBox="1"/>
          <p:nvPr/>
        </p:nvSpPr>
        <p:spPr>
          <a:xfrm>
            <a:off x="335280" y="3678555"/>
            <a:ext cx="4030980" cy="368300"/>
          </a:xfrm>
          <a:prstGeom prst="rect">
            <a:avLst/>
          </a:prstGeom>
          <a:noFill/>
        </p:spPr>
        <p:txBody>
          <a:bodyPr wrap="square" rtlCol="0">
            <a:spAutoFit/>
          </a:bodyPr>
          <a:lstStyle/>
          <a:p>
            <a:r>
              <a:rPr lang="en-US" altLang="zh-CN"/>
              <a:t>3</a:t>
            </a:r>
            <a:r>
              <a:rPr lang="zh-CN" altLang="en-US"/>
              <a:t>、修改文件系统</a:t>
            </a:r>
            <a:r>
              <a:t>接口</a:t>
            </a:r>
          </a:p>
        </p:txBody>
      </p:sp>
      <p:sp>
        <p:nvSpPr>
          <p:cNvPr id="6" name="文本框 5"/>
          <p:cNvSpPr txBox="1"/>
          <p:nvPr/>
        </p:nvSpPr>
        <p:spPr>
          <a:xfrm>
            <a:off x="1344295" y="4178935"/>
            <a:ext cx="3674745" cy="1753235"/>
          </a:xfrm>
          <a:prstGeom prst="rect">
            <a:avLst/>
          </a:prstGeom>
          <a:noFill/>
        </p:spPr>
        <p:txBody>
          <a:bodyPr wrap="square" rtlCol="0">
            <a:spAutoFit/>
          </a:bodyPr>
          <a:lstStyle/>
          <a:p>
            <a:r>
              <a:rPr lang="zh-CN" altLang="en-US"/>
              <a:t>file_open</a:t>
            </a:r>
            <a:endParaRPr lang="zh-CN" altLang="en-US"/>
          </a:p>
          <a:p>
            <a:r>
              <a:rPr lang="zh-CN" altLang="en-US"/>
              <a:t>file_close</a:t>
            </a:r>
            <a:endParaRPr lang="zh-CN" altLang="en-US"/>
          </a:p>
          <a:p>
            <a:r>
              <a:rPr lang="zh-CN" altLang="en-US"/>
              <a:t>file_read</a:t>
            </a:r>
            <a:endParaRPr lang="zh-CN" altLang="en-US"/>
          </a:p>
          <a:p>
            <a:r>
              <a:rPr lang="zh-CN" altLang="en-US"/>
              <a:t>file_write</a:t>
            </a:r>
            <a:endParaRPr lang="zh-CN" altLang="en-US"/>
          </a:p>
          <a:p>
            <a:r>
              <a:rPr lang="zh-CN" altLang="en-US"/>
              <a:t>file_seek</a:t>
            </a:r>
            <a:endParaRPr lang="zh-CN" altLang="en-US"/>
          </a:p>
          <a:p>
            <a:r>
              <a:rPr lang="en-US" altLang="zh-CN"/>
              <a:t>......</a:t>
            </a:r>
            <a:endParaRPr lang="en-US" altLang="zh-CN"/>
          </a:p>
        </p:txBody>
      </p:sp>
      <p:pic>
        <p:nvPicPr>
          <p:cNvPr id="7" name="图片 6"/>
          <p:cNvPicPr>
            <a:picLocks noChangeAspect="1"/>
          </p:cNvPicPr>
          <p:nvPr/>
        </p:nvPicPr>
        <p:blipFill>
          <a:blip r:embed="rId3"/>
          <a:stretch>
            <a:fillRect/>
          </a:stretch>
        </p:blipFill>
        <p:spPr>
          <a:xfrm>
            <a:off x="6492240" y="822325"/>
            <a:ext cx="5354955" cy="5755640"/>
          </a:xfrm>
          <a:prstGeom prst="rect">
            <a:avLst/>
          </a:prstGeom>
        </p:spPr>
      </p:pic>
      <p:pic>
        <p:nvPicPr>
          <p:cNvPr id="11" name="图片 10"/>
          <p:cNvPicPr>
            <a:picLocks noChangeAspect="1"/>
          </p:cNvPicPr>
          <p:nvPr/>
        </p:nvPicPr>
        <p:blipFill>
          <a:blip r:embed="rId4"/>
          <a:stretch>
            <a:fillRect/>
          </a:stretch>
        </p:blipFill>
        <p:spPr>
          <a:xfrm>
            <a:off x="184639" y="2541899"/>
            <a:ext cx="6224954" cy="10814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初赛问题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SD</a:t>
              </a:r>
              <a:r>
                <a:rPr lang="zh-CN" altLang="en-US" sz="2400" b="1">
                  <a:solidFill>
                    <a:schemeClr val="bg1"/>
                  </a:solidFill>
                  <a:latin typeface="Arial" panose="020B0604020202020204" pitchFamily="34" charset="0"/>
                  <a:ea typeface="微软雅黑" panose="020B0503020204020204" pitchFamily="34" charset="-122"/>
                  <a:sym typeface="+mn-ea"/>
                </a:rPr>
                <a:t>卡文件读取</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文本框 28"/>
          <p:cNvSpPr txBox="1"/>
          <p:nvPr/>
        </p:nvSpPr>
        <p:spPr>
          <a:xfrm>
            <a:off x="422275" y="956310"/>
            <a:ext cx="9655175" cy="460375"/>
          </a:xfrm>
          <a:prstGeom prst="rect">
            <a:avLst/>
          </a:prstGeom>
          <a:noFill/>
        </p:spPr>
        <p:txBody>
          <a:bodyPr wrap="square" rtlCol="0">
            <a:spAutoFit/>
          </a:bodyPr>
          <a:lstStyle/>
          <a:p>
            <a:pPr indent="0">
              <a:buFont typeface="Arial" panose="020B0604020202020204" pitchFamily="34" charset="0"/>
              <a:buNone/>
            </a:pPr>
            <a:r>
              <a:rPr lang="zh-CN" altLang="en-US" sz="2400" b="1" dirty="0"/>
              <a:t>移植</a:t>
            </a:r>
            <a:r>
              <a:rPr lang="en-US" altLang="zh-CN" sz="2400" b="1" dirty="0" err="1"/>
              <a:t>FatFs</a:t>
            </a:r>
            <a:r>
              <a:rPr lang="zh-CN" altLang="en-US" sz="2400" b="1" dirty="0"/>
              <a:t>步骤：</a:t>
            </a:r>
            <a:endParaRPr lang="en-US" altLang="zh-CN" sz="2000" dirty="0"/>
          </a:p>
        </p:txBody>
      </p:sp>
      <p:sp>
        <p:nvSpPr>
          <p:cNvPr id="2" name="文本框 1"/>
          <p:cNvSpPr txBox="1"/>
          <p:nvPr/>
        </p:nvSpPr>
        <p:spPr>
          <a:xfrm>
            <a:off x="422275" y="1416685"/>
            <a:ext cx="6629400" cy="645160"/>
          </a:xfrm>
          <a:prstGeom prst="rect">
            <a:avLst/>
          </a:prstGeom>
          <a:noFill/>
        </p:spPr>
        <p:txBody>
          <a:bodyPr wrap="square" rtlCol="0">
            <a:spAutoFit/>
          </a:bodyPr>
          <a:lstStyle/>
          <a:p>
            <a:r>
              <a:rPr lang="en-US" altLang="zh-CN"/>
              <a:t>4</a:t>
            </a:r>
            <a:r>
              <a:rPr lang="zh-CN" altLang="en-US"/>
              <a:t>、</a:t>
            </a:r>
            <a:r>
              <a:rPr lang="zh-CN"/>
              <a:t>将文件系统底层读写磁盘与</a:t>
            </a:r>
            <a:r>
              <a:rPr lang="en-US" altLang="zh-CN"/>
              <a:t>SD</a:t>
            </a:r>
            <a:r>
              <a:rPr lang="zh-CN" altLang="en-US"/>
              <a:t>卡</a:t>
            </a:r>
            <a:r>
              <a:t>驱动</a:t>
            </a:r>
            <a:r>
              <a:rPr lang="zh-CN"/>
              <a:t>结合</a:t>
            </a:r>
            <a:endParaRPr lang="zh-CN"/>
          </a:p>
          <a:p>
            <a:r>
              <a:rPr lang="en-US" altLang="zh-CN"/>
              <a:t>	</a:t>
            </a:r>
            <a:r>
              <a:rPr lang="zh-CN" altLang="en-US"/>
              <a:t>将</a:t>
            </a:r>
            <a:r>
              <a:rPr lang="en-US" altLang="zh-CN">
                <a:sym typeface="+mn-ea"/>
              </a:rPr>
              <a:t>FatFs</a:t>
            </a:r>
            <a:r>
              <a:rPr lang="zh-CN" altLang="en-US">
                <a:sym typeface="+mn-ea"/>
              </a:rPr>
              <a:t>的读写</a:t>
            </a:r>
            <a:r>
              <a:rPr lang="zh-CN" altLang="en-US"/>
              <a:t>操作替换成</a:t>
            </a:r>
            <a:r>
              <a:rPr lang="zh-CN" altLang="en-US">
                <a:sym typeface="+mn-ea"/>
              </a:rPr>
              <a:t>读写</a:t>
            </a:r>
            <a:r>
              <a:rPr lang="en-US" altLang="zh-CN">
                <a:sym typeface="+mn-ea"/>
              </a:rPr>
              <a:t>SD</a:t>
            </a:r>
            <a:r>
              <a:rPr lang="zh-CN" altLang="en-US">
                <a:sym typeface="+mn-ea"/>
              </a:rPr>
              <a:t>卡的接口</a:t>
            </a:r>
            <a:endParaRPr lang="zh-CN" altLang="en-US">
              <a:sym typeface="+mn-ea"/>
            </a:endParaRPr>
          </a:p>
        </p:txBody>
      </p:sp>
      <p:grpSp>
        <p:nvGrpSpPr>
          <p:cNvPr id="8" name="组合 7"/>
          <p:cNvGrpSpPr/>
          <p:nvPr/>
        </p:nvGrpSpPr>
        <p:grpSpPr>
          <a:xfrm>
            <a:off x="2893695" y="2061845"/>
            <a:ext cx="5684520" cy="4004310"/>
            <a:chOff x="4749" y="3148"/>
            <a:chExt cx="8952" cy="6306"/>
          </a:xfrm>
        </p:grpSpPr>
        <p:pic>
          <p:nvPicPr>
            <p:cNvPr id="5" name="图片 4"/>
            <p:cNvPicPr>
              <a:picLocks noChangeAspect="1"/>
            </p:cNvPicPr>
            <p:nvPr/>
          </p:nvPicPr>
          <p:blipFill>
            <a:blip r:embed="rId3"/>
            <a:stretch>
              <a:fillRect/>
            </a:stretch>
          </p:blipFill>
          <p:spPr>
            <a:xfrm>
              <a:off x="4749" y="3148"/>
              <a:ext cx="8951" cy="2520"/>
            </a:xfrm>
            <a:prstGeom prst="rect">
              <a:avLst/>
            </a:prstGeom>
          </p:spPr>
        </p:pic>
        <p:pic>
          <p:nvPicPr>
            <p:cNvPr id="6" name="图片 5"/>
            <p:cNvPicPr>
              <a:picLocks noChangeAspect="1"/>
            </p:cNvPicPr>
            <p:nvPr/>
          </p:nvPicPr>
          <p:blipFill>
            <a:blip r:embed="rId4"/>
            <a:stretch>
              <a:fillRect/>
            </a:stretch>
          </p:blipFill>
          <p:spPr>
            <a:xfrm>
              <a:off x="4749" y="5668"/>
              <a:ext cx="8952" cy="2035"/>
            </a:xfrm>
            <a:prstGeom prst="rect">
              <a:avLst/>
            </a:prstGeom>
          </p:spPr>
        </p:pic>
        <p:pic>
          <p:nvPicPr>
            <p:cNvPr id="7" name="图片 6"/>
            <p:cNvPicPr>
              <a:picLocks noChangeAspect="1"/>
            </p:cNvPicPr>
            <p:nvPr/>
          </p:nvPicPr>
          <p:blipFill>
            <a:blip r:embed="rId5"/>
            <a:stretch>
              <a:fillRect/>
            </a:stretch>
          </p:blipFill>
          <p:spPr>
            <a:xfrm>
              <a:off x="4749" y="7607"/>
              <a:ext cx="8952" cy="184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初赛问题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2</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（用户空间不足）</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p:cNvSpPr txBox="1"/>
          <p:nvPr/>
        </p:nvSpPr>
        <p:spPr>
          <a:xfrm>
            <a:off x="422910" y="1109345"/>
            <a:ext cx="4929505" cy="768350"/>
          </a:xfrm>
          <a:prstGeom prst="rect">
            <a:avLst/>
          </a:prstGeom>
          <a:noFill/>
        </p:spPr>
        <p:txBody>
          <a:bodyPr wrap="square" rtlCol="0">
            <a:spAutoFit/>
          </a:bodyPr>
          <a:lstStyle/>
          <a:p>
            <a:pPr indent="0">
              <a:buFont typeface="Arial" panose="020B0604020202020204" pitchFamily="34" charset="0"/>
              <a:buNone/>
            </a:pPr>
            <a:r>
              <a:rPr lang="zh-CN" altLang="en-US" sz="2400" b="1" dirty="0"/>
              <a:t>问题描述：</a:t>
            </a:r>
            <a:r>
              <a:rPr lang="en-US" altLang="zh-CN" sz="2000" dirty="0" err="1"/>
              <a:t>用户程序运行</a:t>
            </a:r>
            <a:r>
              <a:rPr lang="zh-CN" altLang="en-US" sz="2000" dirty="0" err="1"/>
              <a:t>是虚拟内存系</a:t>
            </a:r>
            <a:r>
              <a:rPr lang="en-US" altLang="zh-CN" sz="2000" dirty="0" err="1"/>
              <a:t>	    </a:t>
            </a:r>
            <a:r>
              <a:rPr lang="zh-CN" altLang="en-US" sz="2000" dirty="0" err="1"/>
              <a:t>统换页失败</a:t>
            </a:r>
            <a:endParaRPr lang="zh-CN" altLang="en-US" sz="2000" dirty="0" err="1"/>
          </a:p>
        </p:txBody>
      </p:sp>
      <p:pic>
        <p:nvPicPr>
          <p:cNvPr id="7" name="图片 6" descr="2021-07-22 17-52-33屏幕截图"/>
          <p:cNvPicPr>
            <a:picLocks noChangeAspect="1"/>
          </p:cNvPicPr>
          <p:nvPr/>
        </p:nvPicPr>
        <p:blipFill>
          <a:blip r:embed="rId3"/>
          <a:stretch>
            <a:fillRect/>
          </a:stretch>
        </p:blipFill>
        <p:spPr>
          <a:xfrm>
            <a:off x="5454015" y="1109345"/>
            <a:ext cx="6057900" cy="1676400"/>
          </a:xfrm>
          <a:prstGeom prst="rect">
            <a:avLst/>
          </a:prstGeom>
        </p:spPr>
      </p:pic>
      <p:pic>
        <p:nvPicPr>
          <p:cNvPr id="8" name="图片 7" descr="2021-07-12 18-55-20屏幕截图"/>
          <p:cNvPicPr>
            <a:picLocks noChangeAspect="1"/>
          </p:cNvPicPr>
          <p:nvPr/>
        </p:nvPicPr>
        <p:blipFill>
          <a:blip r:embed="rId4"/>
          <a:stretch>
            <a:fillRect/>
          </a:stretch>
        </p:blipFill>
        <p:spPr>
          <a:xfrm>
            <a:off x="1553845" y="2914015"/>
            <a:ext cx="6076950" cy="3762375"/>
          </a:xfrm>
          <a:prstGeom prst="rect">
            <a:avLst/>
          </a:prstGeom>
        </p:spPr>
      </p:pic>
      <p:sp>
        <p:nvSpPr>
          <p:cNvPr id="2" name="文本框 1"/>
          <p:cNvSpPr txBox="1"/>
          <p:nvPr/>
        </p:nvSpPr>
        <p:spPr>
          <a:xfrm>
            <a:off x="8547100" y="2785745"/>
            <a:ext cx="2406015" cy="368300"/>
          </a:xfrm>
          <a:prstGeom prst="rect">
            <a:avLst/>
          </a:prstGeom>
          <a:noFill/>
        </p:spPr>
        <p:txBody>
          <a:bodyPr wrap="square" rtlCol="0">
            <a:spAutoFit/>
          </a:bodyPr>
          <a:lstStyle/>
          <a:p>
            <a:r>
              <a:rPr lang="zh-CN" altLang="en-US"/>
              <a:t>启动时缺页</a:t>
            </a:r>
            <a:endParaRPr lang="zh-CN" altLang="en-US"/>
          </a:p>
        </p:txBody>
      </p:sp>
      <p:sp>
        <p:nvSpPr>
          <p:cNvPr id="5" name="文本框 4"/>
          <p:cNvSpPr txBox="1"/>
          <p:nvPr/>
        </p:nvSpPr>
        <p:spPr>
          <a:xfrm>
            <a:off x="7711440" y="6308090"/>
            <a:ext cx="2406015" cy="368300"/>
          </a:xfrm>
          <a:prstGeom prst="rect">
            <a:avLst/>
          </a:prstGeom>
          <a:noFill/>
        </p:spPr>
        <p:txBody>
          <a:bodyPr wrap="square" rtlCol="0">
            <a:spAutoFit/>
          </a:bodyPr>
          <a:lstStyle/>
          <a:p>
            <a:r>
              <a:rPr lang="zh-CN" altLang="en-US"/>
              <a:t>运行中缺页</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初赛问题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2</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（用户空间不足）</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文本框 28"/>
          <p:cNvSpPr txBox="1"/>
          <p:nvPr/>
        </p:nvSpPr>
        <p:spPr>
          <a:xfrm>
            <a:off x="972820" y="1196975"/>
            <a:ext cx="9650095" cy="1999615"/>
          </a:xfrm>
          <a:prstGeom prst="rect">
            <a:avLst/>
          </a:prstGeom>
          <a:noFill/>
        </p:spPr>
        <p:txBody>
          <a:bodyPr wrap="square" rtlCol="0">
            <a:spAutoFit/>
          </a:bodyPr>
          <a:lstStyle/>
          <a:p>
            <a:pPr indent="0">
              <a:buFont typeface="Arial" panose="020B0604020202020204" pitchFamily="34" charset="0"/>
              <a:buNone/>
            </a:pPr>
            <a:r>
              <a:rPr lang="zh-CN" altLang="en-US" sz="2400" b="1" dirty="0"/>
              <a:t>解决方案：</a:t>
            </a:r>
            <a:r>
              <a:rPr lang="en-US" altLang="zh-CN" sz="2000" dirty="0"/>
              <a:t>1</a:t>
            </a:r>
            <a:r>
              <a:rPr lang="zh-CN" altLang="en-US" sz="2000" dirty="0"/>
              <a:t>）</a:t>
            </a:r>
            <a:r>
              <a:rPr sz="2000" dirty="0"/>
              <a:t>qemu版本使用opensbi作为bootloader，将控制权移交给内核时跳转地址为0x80200000，同时内核运行的起始虚拟地址为0xFFFFFFFFC0200000，模拟器模拟出的最大物理地址为0x88000000。k210版本使用rustsbi作为bootloader，跳转地址为0x80020000，内核运行的起始虚拟地址为0xFFFFFFFFC0020000，实际物理地址最大为0x80600000</a:t>
            </a:r>
            <a:r>
              <a:rPr lang="en-US" sz="2000" dirty="0"/>
              <a:t>  </a:t>
            </a:r>
            <a:r>
              <a:rPr lang="zh-CN" altLang="en-US" sz="2000" dirty="0"/>
              <a:t>之前移植修改了</a:t>
            </a:r>
            <a:r>
              <a:rPr lang="en-US" altLang="zh-CN" sz="2000" dirty="0"/>
              <a:t>USERBASE</a:t>
            </a:r>
            <a:r>
              <a:rPr lang="zh-CN" altLang="en-US" sz="2000" dirty="0"/>
              <a:t>（参考</a:t>
            </a:r>
            <a:r>
              <a:rPr lang="en-US" altLang="zh-CN" sz="2000" dirty="0" err="1"/>
              <a:t>ucore</a:t>
            </a:r>
            <a:r>
              <a:rPr lang="zh-CN" altLang="en-US" sz="2000" dirty="0"/>
              <a:t>移植</a:t>
            </a:r>
            <a:r>
              <a:rPr lang="en-US" altLang="zh-CN" sz="2000" dirty="0"/>
              <a:t>k210lab8</a:t>
            </a:r>
            <a:r>
              <a:rPr lang="zh-CN" altLang="en-US" sz="2000" dirty="0"/>
              <a:t>）</a:t>
            </a:r>
            <a:endParaRPr sz="2000" dirty="0"/>
          </a:p>
          <a:p>
            <a:pPr indent="0">
              <a:buFont typeface="Arial" panose="020B0604020202020204" pitchFamily="34" charset="0"/>
              <a:buNone/>
            </a:pPr>
            <a:r>
              <a:rPr lang="en-US" altLang="zh-CN" sz="2000" dirty="0"/>
              <a:t> 2</a:t>
            </a:r>
            <a:r>
              <a:rPr lang="zh-CN" altLang="en-US" sz="2000" dirty="0"/>
              <a:t>）修改</a:t>
            </a:r>
            <a:r>
              <a:rPr lang="en-US" altLang="zh-CN" sz="2000" dirty="0"/>
              <a:t>USERBASE</a:t>
            </a:r>
            <a:endParaRPr lang="zh-CN" altLang="en-US" sz="2000" dirty="0"/>
          </a:p>
        </p:txBody>
      </p:sp>
      <p:pic>
        <p:nvPicPr>
          <p:cNvPr id="2" name="图片 1" descr="2021-08-21 17-28-01屏幕截图"/>
          <p:cNvPicPr>
            <a:picLocks noChangeAspect="1"/>
          </p:cNvPicPr>
          <p:nvPr/>
        </p:nvPicPr>
        <p:blipFill>
          <a:blip r:embed="rId3"/>
          <a:stretch>
            <a:fillRect/>
          </a:stretch>
        </p:blipFill>
        <p:spPr>
          <a:xfrm>
            <a:off x="1317625" y="3364230"/>
            <a:ext cx="8610600" cy="3371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初赛问题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3</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（评测平台文件读取失败）</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p:cNvSpPr txBox="1"/>
          <p:nvPr/>
        </p:nvSpPr>
        <p:spPr>
          <a:xfrm>
            <a:off x="1498600" y="842010"/>
            <a:ext cx="7141845" cy="829945"/>
          </a:xfrm>
          <a:prstGeom prst="rect">
            <a:avLst/>
          </a:prstGeom>
          <a:noFill/>
        </p:spPr>
        <p:txBody>
          <a:bodyPr wrap="square" rtlCol="0">
            <a:spAutoFit/>
          </a:bodyPr>
          <a:lstStyle/>
          <a:p>
            <a:pPr indent="0">
              <a:buFont typeface="Arial" panose="020B0604020202020204" pitchFamily="34" charset="0"/>
              <a:buNone/>
            </a:pPr>
            <a:r>
              <a:rPr lang="zh-CN" altLang="en-US" sz="2400" b="1"/>
              <a:t>问题描述：</a:t>
            </a:r>
            <a:endParaRPr lang="zh-CN" altLang="en-US" sz="2400" b="1"/>
          </a:p>
          <a:p>
            <a:pPr indent="0">
              <a:buFont typeface="Arial" panose="020B0604020202020204" pitchFamily="34" charset="0"/>
              <a:buNone/>
            </a:pPr>
            <a:r>
              <a:rPr lang="en-US" altLang="zh-CN" sz="2400" b="1"/>
              <a:t>	</a:t>
            </a:r>
            <a:r>
              <a:rPr lang="en-US" altLang="zh-CN" sz="2000"/>
              <a:t>本地k210上读写文件正常</a:t>
            </a:r>
            <a:r>
              <a:rPr lang="zh-CN" altLang="en-US" sz="2000"/>
              <a:t>，</a:t>
            </a:r>
            <a:r>
              <a:rPr lang="en-US" altLang="zh-CN" sz="2000"/>
              <a:t>在</a:t>
            </a:r>
            <a:r>
              <a:rPr lang="en-US" altLang="zh-CN" sz="2000">
                <a:sym typeface="+mn-ea"/>
              </a:rPr>
              <a:t>评测平台读取文件失败</a:t>
            </a:r>
            <a:endParaRPr lang="en-US" altLang="zh-CN" sz="2000"/>
          </a:p>
        </p:txBody>
      </p:sp>
      <p:sp>
        <p:nvSpPr>
          <p:cNvPr id="11" name="文本框 10"/>
          <p:cNvSpPr txBox="1"/>
          <p:nvPr/>
        </p:nvSpPr>
        <p:spPr>
          <a:xfrm>
            <a:off x="6717665" y="3232150"/>
            <a:ext cx="4233545" cy="1630045"/>
          </a:xfrm>
          <a:prstGeom prst="rect">
            <a:avLst/>
          </a:prstGeom>
          <a:noFill/>
        </p:spPr>
        <p:txBody>
          <a:bodyPr wrap="square" rtlCol="0">
            <a:spAutoFit/>
          </a:bodyPr>
          <a:lstStyle/>
          <a:p>
            <a:pPr indent="0">
              <a:buFont typeface="Arial" panose="020B0604020202020204" pitchFamily="34" charset="0"/>
              <a:buNone/>
            </a:pPr>
            <a:r>
              <a:rPr lang="zh-CN" altLang="en-US" sz="2000" dirty="0">
                <a:sym typeface="+mn-ea"/>
              </a:rPr>
              <a:t>在评测系统启动我们编写的操作系统虽然可以检测到</a:t>
            </a:r>
            <a:r>
              <a:rPr lang="en-US" altLang="zh-CN" sz="2000" dirty="0">
                <a:sym typeface="+mn-ea"/>
              </a:rPr>
              <a:t>SD</a:t>
            </a:r>
            <a:r>
              <a:rPr lang="zh-CN" altLang="en-US" sz="2000" dirty="0">
                <a:sym typeface="+mn-ea"/>
              </a:rPr>
              <a:t>卡，但是不能读取到</a:t>
            </a:r>
            <a:r>
              <a:rPr lang="en-US" altLang="zh-CN" sz="2000" dirty="0">
                <a:sym typeface="+mn-ea"/>
              </a:rPr>
              <a:t>SD</a:t>
            </a:r>
            <a:r>
              <a:rPr lang="zh-CN" altLang="en-US" sz="2000" dirty="0">
                <a:sym typeface="+mn-ea"/>
              </a:rPr>
              <a:t>卡上内容，因此</a:t>
            </a:r>
            <a:r>
              <a:rPr lang="en-US" altLang="zh-CN" sz="2000" dirty="0" err="1">
                <a:sym typeface="+mn-ea"/>
              </a:rPr>
              <a:t>读取</a:t>
            </a:r>
            <a:r>
              <a:rPr lang="zh-CN" altLang="en-US" sz="2000" dirty="0">
                <a:sym typeface="+mn-ea"/>
              </a:rPr>
              <a:t>测试用例</a:t>
            </a:r>
            <a:r>
              <a:rPr lang="en-US" altLang="zh-CN" sz="2000" dirty="0" err="1">
                <a:sym typeface="+mn-ea"/>
              </a:rPr>
              <a:t>文件失败</a:t>
            </a:r>
            <a:r>
              <a:rPr lang="zh-CN" altLang="en-US" sz="2000" dirty="0">
                <a:sym typeface="+mn-ea"/>
              </a:rPr>
              <a:t>，导致测试用例不能运行</a:t>
            </a:r>
            <a:endParaRPr lang="en-US" sz="2000" dirty="0"/>
          </a:p>
        </p:txBody>
      </p:sp>
      <p:sp>
        <p:nvSpPr>
          <p:cNvPr id="13" name="文本框 12"/>
          <p:cNvSpPr txBox="1"/>
          <p:nvPr/>
        </p:nvSpPr>
        <p:spPr>
          <a:xfrm>
            <a:off x="1135269" y="2031683"/>
            <a:ext cx="5003757" cy="4524315"/>
          </a:xfrm>
          <a:prstGeom prst="rect">
            <a:avLst/>
          </a:prstGeom>
          <a:noFill/>
          <a:ln w="25400">
            <a:solidFill>
              <a:schemeClr val="tx1"/>
            </a:solidFill>
          </a:ln>
        </p:spPr>
        <p:txBody>
          <a:bodyPr wrap="square">
            <a:spAutoFit/>
          </a:bodyPr>
          <a:lstStyle/>
          <a:p>
            <a:r>
              <a:rPr lang="zh-CN" altLang="en-US" sz="1800" dirty="0">
                <a:solidFill>
                  <a:schemeClr val="bg1">
                    <a:lumMod val="50000"/>
                  </a:schemeClr>
                </a:solidFill>
                <a:sym typeface="+mn-ea"/>
              </a:rPr>
              <a:t>此部分复制自评测平台的部分命令行</a:t>
            </a:r>
            <a:r>
              <a:rPr lang="zh-CN" altLang="en-US" dirty="0">
                <a:solidFill>
                  <a:schemeClr val="bg1">
                    <a:lumMod val="50000"/>
                  </a:schemeClr>
                </a:solidFill>
                <a:sym typeface="+mn-ea"/>
              </a:rPr>
              <a:t>输出结果</a:t>
            </a:r>
            <a:endParaRPr lang="en-US" altLang="zh-CN" dirty="0">
              <a:solidFill>
                <a:schemeClr val="bg1">
                  <a:lumMod val="50000"/>
                </a:schemeClr>
              </a:solidFill>
            </a:endParaRPr>
          </a:p>
          <a:p>
            <a:r>
              <a:rPr lang="en-US" altLang="zh-CN" dirty="0"/>
              <a:t>/********************fs test*******************/</a:t>
            </a:r>
            <a:endParaRPr lang="en-US" altLang="zh-CN" dirty="0"/>
          </a:p>
          <a:p>
            <a:r>
              <a:rPr lang="en-US" altLang="zh-CN" dirty="0"/>
              <a:t>Successfully initialize SD card!</a:t>
            </a:r>
            <a:endParaRPr lang="en-US" altLang="zh-CN" dirty="0"/>
          </a:p>
          <a:p>
            <a:r>
              <a:rPr lang="en-US" altLang="zh-CN" dirty="0"/>
              <a:t>mount sdcard:13</a:t>
            </a:r>
            <a:endParaRPr lang="en-US" altLang="zh-CN" dirty="0"/>
          </a:p>
          <a:p>
            <a:endParaRPr lang="en-US" altLang="zh-CN" dirty="0"/>
          </a:p>
          <a:p>
            <a:r>
              <a:rPr lang="en-US" altLang="zh-CN" dirty="0"/>
              <a:t>0</a:t>
            </a:r>
            <a:endParaRPr lang="en-US" altLang="zh-CN" dirty="0"/>
          </a:p>
          <a:p>
            <a:r>
              <a:rPr lang="en-US" altLang="zh-CN" dirty="0"/>
              <a:t>++ setup timer interrupts</a:t>
            </a:r>
            <a:endParaRPr lang="en-US" altLang="zh-CN" dirty="0"/>
          </a:p>
          <a:p>
            <a:r>
              <a:rPr lang="en-US" altLang="zh-CN" dirty="0"/>
              <a:t>ok1</a:t>
            </a:r>
            <a:endParaRPr lang="en-US" altLang="zh-CN" dirty="0"/>
          </a:p>
          <a:p>
            <a:r>
              <a:rPr lang="en-US" altLang="zh-CN" dirty="0"/>
              <a:t>ok2</a:t>
            </a:r>
            <a:endParaRPr lang="en-US" altLang="zh-CN" dirty="0"/>
          </a:p>
          <a:p>
            <a:r>
              <a:rPr lang="en-US" altLang="zh-CN" dirty="0"/>
              <a:t>ok3</a:t>
            </a:r>
            <a:endParaRPr lang="en-US" altLang="zh-CN" dirty="0"/>
          </a:p>
          <a:p>
            <a:r>
              <a:rPr lang="en-US" altLang="zh-CN" dirty="0" err="1"/>
              <a:t>kernel_execve</a:t>
            </a:r>
            <a:r>
              <a:rPr lang="en-US" altLang="zh-CN" dirty="0"/>
              <a:t>: </a:t>
            </a:r>
            <a:r>
              <a:rPr lang="en-US" altLang="zh-CN" dirty="0" err="1"/>
              <a:t>pid</a:t>
            </a:r>
            <a:r>
              <a:rPr lang="en-US" altLang="zh-CN" dirty="0"/>
              <a:t> = 2, name = "</a:t>
            </a:r>
            <a:r>
              <a:rPr lang="en-US" altLang="zh-CN" dirty="0" err="1"/>
              <a:t>test_echo</a:t>
            </a:r>
            <a:r>
              <a:rPr lang="en-US" altLang="zh-CN" dirty="0"/>
              <a:t>".</a:t>
            </a:r>
            <a:endParaRPr lang="en-US" altLang="zh-CN" dirty="0"/>
          </a:p>
          <a:p>
            <a:r>
              <a:rPr lang="en-US" altLang="zh-CN" dirty="0"/>
              <a:t>Breakpoint</a:t>
            </a:r>
            <a:endParaRPr lang="en-US" altLang="zh-CN" dirty="0"/>
          </a:p>
          <a:p>
            <a:r>
              <a:rPr lang="en-US" altLang="zh-CN" dirty="0" err="1"/>
              <a:t>trapframe</a:t>
            </a:r>
            <a:r>
              <a:rPr lang="en-US" altLang="zh-CN" dirty="0"/>
              <a:t> at 0xffffffffc011fd80</a:t>
            </a:r>
            <a:endParaRPr lang="en-US" altLang="zh-CN" dirty="0"/>
          </a:p>
          <a:p>
            <a:r>
              <a:rPr lang="en-US" altLang="zh-CN" dirty="0"/>
              <a:t>  zero     0x00000000</a:t>
            </a:r>
            <a:endParaRPr lang="en-US" altLang="zh-CN" dirty="0"/>
          </a:p>
          <a:p>
            <a:r>
              <a:rPr lang="en-US" altLang="zh-CN" dirty="0"/>
              <a:t>  ra       0xc002cfdc</a:t>
            </a:r>
            <a:endParaRPr lang="en-US" altLang="zh-CN" dirty="0"/>
          </a:p>
          <a:p>
            <a:r>
              <a:rPr lang="en-US" altLang="zh-CN" dirty="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何尊"/>
          <p:cNvPicPr>
            <a:picLocks noChangeAspect="1"/>
          </p:cNvPicPr>
          <p:nvPr/>
        </p:nvPicPr>
        <p:blipFill rotWithShape="1">
          <a:blip r:embed="rId1"/>
          <a:srcRect l="22917" r="16897"/>
          <a:stretch>
            <a:fillRect/>
          </a:stretch>
        </p:blipFill>
        <p:spPr>
          <a:xfrm>
            <a:off x="-30480" y="0"/>
            <a:ext cx="12190095" cy="6858000"/>
          </a:xfrm>
          <a:prstGeom prst="rect">
            <a:avLst/>
          </a:prstGeom>
          <a:noFill/>
          <a:ln w="9525">
            <a:noFill/>
          </a:ln>
        </p:spPr>
      </p:pic>
      <p:sp>
        <p:nvSpPr>
          <p:cNvPr id="5" name="背景色块"/>
          <p:cNvSpPr/>
          <p:nvPr/>
        </p:nvSpPr>
        <p:spPr>
          <a:xfrm>
            <a:off x="8100695" y="0"/>
            <a:ext cx="4114800"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 name="目录组合"/>
          <p:cNvGrpSpPr/>
          <p:nvPr/>
        </p:nvGrpSpPr>
        <p:grpSpPr>
          <a:xfrm>
            <a:off x="9383395" y="212308"/>
            <a:ext cx="1549400" cy="1435408"/>
            <a:chOff x="695325" y="2598003"/>
            <a:chExt cx="1549400" cy="1435408"/>
          </a:xfrm>
        </p:grpSpPr>
        <p:sp>
          <p:nvSpPr>
            <p:cNvPr id="41" name="目录英文"/>
            <p:cNvSpPr txBox="1"/>
            <p:nvPr/>
          </p:nvSpPr>
          <p:spPr>
            <a:xfrm>
              <a:off x="695325" y="3664079"/>
              <a:ext cx="1549400" cy="369332"/>
            </a:xfrm>
            <a:prstGeom prst="rect">
              <a:avLst/>
            </a:prstGeom>
            <a:solidFill>
              <a:schemeClr val="accent1"/>
            </a:solidFill>
          </p:spPr>
          <p:txBody>
            <a:bodyPr wrap="square" rtlCol="0">
              <a:spAutoFit/>
            </a:bodyPr>
            <a:lstStyle/>
            <a:p>
              <a:pPr algn="dist" defTabSz="457200"/>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 name="点缀线段"/>
            <p:cNvCxnSpPr/>
            <p:nvPr/>
          </p:nvCxnSpPr>
          <p:spPr>
            <a:xfrm>
              <a:off x="1335314" y="3512457"/>
              <a:ext cx="2467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目录"/>
            <p:cNvSpPr txBox="1"/>
            <p:nvPr/>
          </p:nvSpPr>
          <p:spPr>
            <a:xfrm>
              <a:off x="695325" y="2598003"/>
              <a:ext cx="1549400" cy="830997"/>
            </a:xfrm>
            <a:prstGeom prst="rect">
              <a:avLst/>
            </a:prstGeom>
            <a:solidFill>
              <a:schemeClr val="accent1"/>
            </a:solidFill>
          </p:spPr>
          <p:txBody>
            <a:bodyPr wrap="square" rtlCol="0">
              <a:spAutoFit/>
            </a:bodyPr>
            <a:lstStyle/>
            <a:p>
              <a:pPr algn="dist" defTabSz="457200"/>
              <a:r>
                <a:rPr lang="zh-CN" altLang="en-US" sz="4800" b="1">
                  <a:solidFill>
                    <a:schemeClr val="bg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4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基础扎实"/>
          <p:cNvSpPr txBox="1"/>
          <p:nvPr/>
        </p:nvSpPr>
        <p:spPr>
          <a:xfrm>
            <a:off x="9003030" y="1758950"/>
            <a:ext cx="3088640" cy="583565"/>
          </a:xfrm>
          <a:prstGeom prst="rect">
            <a:avLst/>
          </a:prstGeom>
          <a:noFill/>
        </p:spPr>
        <p:txBody>
          <a:bodyPr wrap="square" rtlCol="0">
            <a:spAutoFit/>
          </a:bodyPr>
          <a:lstStyle/>
          <a:p>
            <a:r>
              <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rPr>
              <a:t>比赛分析与目标</a:t>
            </a:r>
            <a:endPar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标题 2"/>
          <p:cNvSpPr/>
          <p:nvPr/>
        </p:nvSpPr>
        <p:spPr>
          <a:xfrm>
            <a:off x="8168797" y="2742544"/>
            <a:ext cx="754743" cy="7547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altLang="zh-CN" sz="3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工作踏实"/>
          <p:cNvSpPr txBox="1"/>
          <p:nvPr/>
        </p:nvSpPr>
        <p:spPr>
          <a:xfrm>
            <a:off x="9070975" y="2814320"/>
            <a:ext cx="2218055"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rPr>
              <a:t>各阶段任务</a:t>
            </a:r>
            <a:endPar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标题 3"/>
          <p:cNvSpPr/>
          <p:nvPr/>
        </p:nvSpPr>
        <p:spPr>
          <a:xfrm>
            <a:off x="8168821" y="3837105"/>
            <a:ext cx="754743" cy="7547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n-US" altLang="zh-CN" sz="3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作风朴实"/>
          <p:cNvSpPr txBox="1"/>
          <p:nvPr/>
        </p:nvSpPr>
        <p:spPr>
          <a:xfrm>
            <a:off x="9070975" y="3738245"/>
            <a:ext cx="2729865" cy="1076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a:t>
            </a:r>
            <a:endPar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rPr>
              <a:t>及解决方法</a:t>
            </a:r>
            <a:endPar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标题 3"/>
          <p:cNvSpPr/>
          <p:nvPr/>
        </p:nvSpPr>
        <p:spPr>
          <a:xfrm>
            <a:off x="8168821" y="4933750"/>
            <a:ext cx="754743" cy="7547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3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作风朴实"/>
          <p:cNvSpPr txBox="1"/>
          <p:nvPr/>
        </p:nvSpPr>
        <p:spPr>
          <a:xfrm>
            <a:off x="9003030" y="5031740"/>
            <a:ext cx="3536950"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rPr>
              <a:t>总结与体会</a:t>
            </a:r>
            <a:endParaRPr lang="zh-CN" altLang="en-US" sz="32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标题 1"/>
          <p:cNvSpPr/>
          <p:nvPr/>
        </p:nvSpPr>
        <p:spPr>
          <a:xfrm>
            <a:off x="8168821" y="1647804"/>
            <a:ext cx="754743" cy="75474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n-US" altLang="zh-CN" sz="3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750"/>
                                        <p:tgtEl>
                                          <p:spTgt spid="5"/>
                                        </p:tgtEl>
                                      </p:cBhvr>
                                    </p:animEffect>
                                  </p:childTnLst>
                                </p:cTn>
                              </p:par>
                              <p:par>
                                <p:cTn id="8" presetID="50" presetClass="entr" presetSubtype="0" decel="100000" fill="hold" nodeType="withEffect">
                                  <p:stCondLst>
                                    <p:cond delay="800"/>
                                  </p:stCondLst>
                                  <p:childTnLst>
                                    <p:set>
                                      <p:cBhvr>
                                        <p:cTn id="9" dur="1" fill="hold">
                                          <p:stCondLst>
                                            <p:cond delay="0"/>
                                          </p:stCondLst>
                                        </p:cTn>
                                        <p:tgtEl>
                                          <p:spTgt spid="2"/>
                                        </p:tgtEl>
                                        <p:attrNameLst>
                                          <p:attrName>style.visibility</p:attrName>
                                        </p:attrNameLst>
                                      </p:cBhvr>
                                      <p:to>
                                        <p:strVal val="visible"/>
                                      </p:to>
                                    </p:set>
                                    <p:anim calcmode="lin" valueType="num">
                                      <p:cBhvr>
                                        <p:cTn id="10" dur="750" fill="hold"/>
                                        <p:tgtEl>
                                          <p:spTgt spid="2"/>
                                        </p:tgtEl>
                                        <p:attrNameLst>
                                          <p:attrName>ppt_w</p:attrName>
                                        </p:attrNameLst>
                                      </p:cBhvr>
                                      <p:tavLst>
                                        <p:tav tm="0">
                                          <p:val>
                                            <p:strVal val="#ppt_w+.3"/>
                                          </p:val>
                                        </p:tav>
                                        <p:tav tm="100000">
                                          <p:val>
                                            <p:strVal val="#ppt_w"/>
                                          </p:val>
                                        </p:tav>
                                      </p:tavLst>
                                    </p:anim>
                                    <p:anim calcmode="lin" valueType="num">
                                      <p:cBhvr>
                                        <p:cTn id="11" dur="750" fill="hold"/>
                                        <p:tgtEl>
                                          <p:spTgt spid="2"/>
                                        </p:tgtEl>
                                        <p:attrNameLst>
                                          <p:attrName>ppt_h</p:attrName>
                                        </p:attrNameLst>
                                      </p:cBhvr>
                                      <p:tavLst>
                                        <p:tav tm="0">
                                          <p:val>
                                            <p:strVal val="#ppt_h"/>
                                          </p:val>
                                        </p:tav>
                                        <p:tav tm="100000">
                                          <p:val>
                                            <p:strVal val="#ppt_h"/>
                                          </p:val>
                                        </p:tav>
                                      </p:tavLst>
                                    </p:anim>
                                    <p:animEffect transition="in" filter="fade">
                                      <p:cBhvr>
                                        <p:cTn id="12" dur="750"/>
                                        <p:tgtEl>
                                          <p:spTgt spid="2"/>
                                        </p:tgtEl>
                                      </p:cBhvr>
                                    </p:animEffect>
                                  </p:childTnLst>
                                </p:cTn>
                              </p:par>
                              <p:par>
                                <p:cTn id="13" presetID="53" presetClass="entr" presetSubtype="16" fill="hold" grpId="0" nodeType="withEffect">
                                  <p:stCondLst>
                                    <p:cond delay="1200"/>
                                  </p:stCondLst>
                                  <p:childTnLst>
                                    <p:set>
                                      <p:cBhvr>
                                        <p:cTn id="14" dur="1" fill="hold">
                                          <p:stCondLst>
                                            <p:cond delay="0"/>
                                          </p:stCondLst>
                                        </p:cTn>
                                        <p:tgtEl>
                                          <p:spTgt spid="45"/>
                                        </p:tgtEl>
                                        <p:attrNameLst>
                                          <p:attrName>style.visibility</p:attrName>
                                        </p:attrNameLst>
                                      </p:cBhvr>
                                      <p:to>
                                        <p:strVal val="visible"/>
                                      </p:to>
                                    </p:set>
                                    <p:anim calcmode="lin" valueType="num">
                                      <p:cBhvr>
                                        <p:cTn id="15" dur="750" fill="hold"/>
                                        <p:tgtEl>
                                          <p:spTgt spid="45"/>
                                        </p:tgtEl>
                                        <p:attrNameLst>
                                          <p:attrName>ppt_w</p:attrName>
                                        </p:attrNameLst>
                                      </p:cBhvr>
                                      <p:tavLst>
                                        <p:tav tm="0">
                                          <p:val>
                                            <p:fltVal val="0"/>
                                          </p:val>
                                        </p:tav>
                                        <p:tav tm="100000">
                                          <p:val>
                                            <p:strVal val="#ppt_w"/>
                                          </p:val>
                                        </p:tav>
                                      </p:tavLst>
                                    </p:anim>
                                    <p:anim calcmode="lin" valueType="num">
                                      <p:cBhvr>
                                        <p:cTn id="16" dur="750" fill="hold"/>
                                        <p:tgtEl>
                                          <p:spTgt spid="45"/>
                                        </p:tgtEl>
                                        <p:attrNameLst>
                                          <p:attrName>ppt_h</p:attrName>
                                        </p:attrNameLst>
                                      </p:cBhvr>
                                      <p:tavLst>
                                        <p:tav tm="0">
                                          <p:val>
                                            <p:fltVal val="0"/>
                                          </p:val>
                                        </p:tav>
                                        <p:tav tm="100000">
                                          <p:val>
                                            <p:strVal val="#ppt_h"/>
                                          </p:val>
                                        </p:tav>
                                      </p:tavLst>
                                    </p:anim>
                                    <p:animEffect transition="in" filter="fade">
                                      <p:cBhvr>
                                        <p:cTn id="17" dur="750"/>
                                        <p:tgtEl>
                                          <p:spTgt spid="45"/>
                                        </p:tgtEl>
                                      </p:cBhvr>
                                    </p:animEffect>
                                  </p:childTnLst>
                                </p:cTn>
                              </p:par>
                              <p:par>
                                <p:cTn id="18" presetID="53" presetClass="entr" presetSubtype="16" fill="hold" grpId="0" nodeType="withEffect">
                                  <p:stCondLst>
                                    <p:cond delay="2000"/>
                                  </p:stCondLst>
                                  <p:childTnLst>
                                    <p:set>
                                      <p:cBhvr>
                                        <p:cTn id="19" dur="1" fill="hold">
                                          <p:stCondLst>
                                            <p:cond delay="0"/>
                                          </p:stCondLst>
                                        </p:cTn>
                                        <p:tgtEl>
                                          <p:spTgt spid="51"/>
                                        </p:tgtEl>
                                        <p:attrNameLst>
                                          <p:attrName>style.visibility</p:attrName>
                                        </p:attrNameLst>
                                      </p:cBhvr>
                                      <p:to>
                                        <p:strVal val="visible"/>
                                      </p:to>
                                    </p:set>
                                    <p:anim calcmode="lin" valueType="num">
                                      <p:cBhvr>
                                        <p:cTn id="20" dur="750" fill="hold"/>
                                        <p:tgtEl>
                                          <p:spTgt spid="51"/>
                                        </p:tgtEl>
                                        <p:attrNameLst>
                                          <p:attrName>ppt_w</p:attrName>
                                        </p:attrNameLst>
                                      </p:cBhvr>
                                      <p:tavLst>
                                        <p:tav tm="0">
                                          <p:val>
                                            <p:fltVal val="0"/>
                                          </p:val>
                                        </p:tav>
                                        <p:tav tm="100000">
                                          <p:val>
                                            <p:strVal val="#ppt_w"/>
                                          </p:val>
                                        </p:tav>
                                      </p:tavLst>
                                    </p:anim>
                                    <p:anim calcmode="lin" valueType="num">
                                      <p:cBhvr>
                                        <p:cTn id="21" dur="750" fill="hold"/>
                                        <p:tgtEl>
                                          <p:spTgt spid="51"/>
                                        </p:tgtEl>
                                        <p:attrNameLst>
                                          <p:attrName>ppt_h</p:attrName>
                                        </p:attrNameLst>
                                      </p:cBhvr>
                                      <p:tavLst>
                                        <p:tav tm="0">
                                          <p:val>
                                            <p:fltVal val="0"/>
                                          </p:val>
                                        </p:tav>
                                        <p:tav tm="100000">
                                          <p:val>
                                            <p:strVal val="#ppt_h"/>
                                          </p:val>
                                        </p:tav>
                                      </p:tavLst>
                                    </p:anim>
                                    <p:animEffect transition="in" filter="fade">
                                      <p:cBhvr>
                                        <p:cTn id="22" dur="750"/>
                                        <p:tgtEl>
                                          <p:spTgt spid="51"/>
                                        </p:tgtEl>
                                      </p:cBhvr>
                                    </p:animEffect>
                                  </p:childTnLst>
                                </p:cTn>
                              </p:par>
                              <p:par>
                                <p:cTn id="23" presetID="53" presetClass="entr" presetSubtype="16" fill="hold" grpId="0" nodeType="withEffect">
                                  <p:stCondLst>
                                    <p:cond delay="2800"/>
                                  </p:stCondLst>
                                  <p:childTnLst>
                                    <p:set>
                                      <p:cBhvr>
                                        <p:cTn id="24" dur="1" fill="hold">
                                          <p:stCondLst>
                                            <p:cond delay="0"/>
                                          </p:stCondLst>
                                        </p:cTn>
                                        <p:tgtEl>
                                          <p:spTgt spid="57"/>
                                        </p:tgtEl>
                                        <p:attrNameLst>
                                          <p:attrName>style.visibility</p:attrName>
                                        </p:attrNameLst>
                                      </p:cBhvr>
                                      <p:to>
                                        <p:strVal val="visible"/>
                                      </p:to>
                                    </p:set>
                                    <p:anim calcmode="lin" valueType="num">
                                      <p:cBhvr>
                                        <p:cTn id="25" dur="750" fill="hold"/>
                                        <p:tgtEl>
                                          <p:spTgt spid="57"/>
                                        </p:tgtEl>
                                        <p:attrNameLst>
                                          <p:attrName>ppt_w</p:attrName>
                                        </p:attrNameLst>
                                      </p:cBhvr>
                                      <p:tavLst>
                                        <p:tav tm="0">
                                          <p:val>
                                            <p:fltVal val="0"/>
                                          </p:val>
                                        </p:tav>
                                        <p:tav tm="100000">
                                          <p:val>
                                            <p:strVal val="#ppt_w"/>
                                          </p:val>
                                        </p:tav>
                                      </p:tavLst>
                                    </p:anim>
                                    <p:anim calcmode="lin" valueType="num">
                                      <p:cBhvr>
                                        <p:cTn id="26" dur="750" fill="hold"/>
                                        <p:tgtEl>
                                          <p:spTgt spid="57"/>
                                        </p:tgtEl>
                                        <p:attrNameLst>
                                          <p:attrName>ppt_h</p:attrName>
                                        </p:attrNameLst>
                                      </p:cBhvr>
                                      <p:tavLst>
                                        <p:tav tm="0">
                                          <p:val>
                                            <p:fltVal val="0"/>
                                          </p:val>
                                        </p:tav>
                                        <p:tav tm="100000">
                                          <p:val>
                                            <p:strVal val="#ppt_h"/>
                                          </p:val>
                                        </p:tav>
                                      </p:tavLst>
                                    </p:anim>
                                    <p:animEffect transition="in" filter="fade">
                                      <p:cBhvr>
                                        <p:cTn id="27" dur="750"/>
                                        <p:tgtEl>
                                          <p:spTgt spid="57"/>
                                        </p:tgtEl>
                                      </p:cBhvr>
                                    </p:animEffect>
                                  </p:childTnLst>
                                </p:cTn>
                              </p:par>
                              <p:par>
                                <p:cTn id="28" presetID="53" presetClass="entr" presetSubtype="16" fill="hold" grpId="0" nodeType="withEffect">
                                  <p:stCondLst>
                                    <p:cond delay="2800"/>
                                  </p:stCondLst>
                                  <p:childTnLst>
                                    <p:set>
                                      <p:cBhvr>
                                        <p:cTn id="29" dur="1" fill="hold">
                                          <p:stCondLst>
                                            <p:cond delay="0"/>
                                          </p:stCondLst>
                                        </p:cTn>
                                        <p:tgtEl>
                                          <p:spTgt spid="3"/>
                                        </p:tgtEl>
                                        <p:attrNameLst>
                                          <p:attrName>style.visibility</p:attrName>
                                        </p:attrNameLst>
                                      </p:cBhvr>
                                      <p:to>
                                        <p:strVal val="visible"/>
                                      </p:to>
                                    </p:set>
                                    <p:anim calcmode="lin" valueType="num">
                                      <p:cBhvr>
                                        <p:cTn id="30" dur="750" fill="hold"/>
                                        <p:tgtEl>
                                          <p:spTgt spid="3"/>
                                        </p:tgtEl>
                                        <p:attrNameLst>
                                          <p:attrName>ppt_w</p:attrName>
                                        </p:attrNameLst>
                                      </p:cBhvr>
                                      <p:tavLst>
                                        <p:tav tm="0">
                                          <p:val>
                                            <p:fltVal val="0"/>
                                          </p:val>
                                        </p:tav>
                                        <p:tav tm="100000">
                                          <p:val>
                                            <p:strVal val="#ppt_w"/>
                                          </p:val>
                                        </p:tav>
                                      </p:tavLst>
                                    </p:anim>
                                    <p:anim calcmode="lin" valueType="num">
                                      <p:cBhvr>
                                        <p:cTn id="31" dur="750" fill="hold"/>
                                        <p:tgtEl>
                                          <p:spTgt spid="3"/>
                                        </p:tgtEl>
                                        <p:attrNameLst>
                                          <p:attrName>ppt_h</p:attrName>
                                        </p:attrNameLst>
                                      </p:cBhvr>
                                      <p:tavLst>
                                        <p:tav tm="0">
                                          <p:val>
                                            <p:fltVal val="0"/>
                                          </p:val>
                                        </p:tav>
                                        <p:tav tm="100000">
                                          <p:val>
                                            <p:strVal val="#ppt_h"/>
                                          </p:val>
                                        </p:tav>
                                      </p:tavLst>
                                    </p:anim>
                                    <p:animEffect transition="in" filter="fade">
                                      <p:cBhvr>
                                        <p:cTn id="32" dur="750"/>
                                        <p:tgtEl>
                                          <p:spTgt spid="3"/>
                                        </p:tgtEl>
                                      </p:cBhvr>
                                    </p:animEffect>
                                  </p:childTnLst>
                                </p:cTn>
                              </p:par>
                              <p:par>
                                <p:cTn id="33" presetID="18" presetClass="entr" presetSubtype="6" fill="hold" nodeType="withEffect">
                                  <p:stCondLst>
                                    <p:cond delay="0"/>
                                  </p:stCondLst>
                                  <p:childTnLst>
                                    <p:set>
                                      <p:cBhvr>
                                        <p:cTn id="34" dur="1" fill="hold">
                                          <p:stCondLst>
                                            <p:cond delay="0"/>
                                          </p:stCondLst>
                                        </p:cTn>
                                        <p:tgtEl>
                                          <p:spTgt spid="11266"/>
                                        </p:tgtEl>
                                        <p:attrNameLst>
                                          <p:attrName>style.visibility</p:attrName>
                                        </p:attrNameLst>
                                      </p:cBhvr>
                                      <p:to>
                                        <p:strVal val="visible"/>
                                      </p:to>
                                    </p:set>
                                    <p:animEffect transition="in" filter="strips(downRight)">
                                      <p:cBhvr>
                                        <p:cTn id="35" dur="75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1" grpId="0" bldLvl="0" animBg="1"/>
      <p:bldP spid="57" grpId="0" bldLvl="0" animBg="1"/>
      <p:bldP spid="3" grpId="0" bldLvl="0" animBg="1"/>
      <p:bldP spid="4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初赛问题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3</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（评测平台文件读取失败）</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p:cNvSpPr txBox="1"/>
          <p:nvPr/>
        </p:nvSpPr>
        <p:spPr>
          <a:xfrm>
            <a:off x="422275" y="1201420"/>
            <a:ext cx="10754995" cy="2183765"/>
          </a:xfrm>
          <a:prstGeom prst="rect">
            <a:avLst/>
          </a:prstGeom>
          <a:noFill/>
        </p:spPr>
        <p:txBody>
          <a:bodyPr wrap="square" rtlCol="0">
            <a:spAutoFit/>
          </a:bodyPr>
          <a:lstStyle/>
          <a:p>
            <a:pPr indent="0">
              <a:buFont typeface="Arial" panose="020B0604020202020204" pitchFamily="34" charset="0"/>
              <a:buNone/>
            </a:pPr>
            <a:r>
              <a:rPr lang="zh-CN" altLang="en-US" sz="2400" b="1"/>
              <a:t>解决方案：</a:t>
            </a:r>
            <a:endParaRPr lang="zh-CN" altLang="en-US" sz="2400" b="1"/>
          </a:p>
          <a:p>
            <a:pPr indent="0">
              <a:buFont typeface="Arial" panose="020B0604020202020204" pitchFamily="34" charset="0"/>
              <a:buNone/>
            </a:pPr>
            <a:r>
              <a:rPr lang="en-US" altLang="zh-CN" sz="2400" b="1"/>
              <a:t>	1</a:t>
            </a:r>
            <a:r>
              <a:rPr lang="zh-CN" altLang="en-US" sz="2400" b="1"/>
              <a:t>）问题分析</a:t>
            </a:r>
            <a:r>
              <a:rPr lang="en-US" altLang="zh-CN" sz="2400" b="1"/>
              <a:t> </a:t>
            </a:r>
            <a:r>
              <a:rPr lang="zh-CN" altLang="en-US" sz="2000">
                <a:sym typeface="+mn-ea"/>
              </a:rPr>
              <a:t>评测平台k210板上的SD卡较小，评测平台上k210板上OS的文件系统初始化为fat16，读取评测平台上的fat32测试文件，文件格式不同乱码</a:t>
            </a:r>
            <a:r>
              <a:rPr lang="zh-CN" altLang="en-US" sz="2000"/>
              <a:t>；</a:t>
            </a:r>
            <a:endParaRPr lang="zh-CN" altLang="en-US" sz="2000"/>
          </a:p>
          <a:p>
            <a:pPr indent="0">
              <a:buFont typeface="Arial" panose="020B0604020202020204" pitchFamily="34" charset="0"/>
              <a:buNone/>
            </a:pPr>
            <a:r>
              <a:rPr lang="en-US" altLang="zh-CN" sz="2400" b="1"/>
              <a:t>	</a:t>
            </a:r>
            <a:endParaRPr lang="en-US" altLang="zh-CN" sz="2400" b="1"/>
          </a:p>
          <a:p>
            <a:pPr indent="0">
              <a:buFont typeface="Arial" panose="020B0604020202020204" pitchFamily="34" charset="0"/>
              <a:buNone/>
            </a:pPr>
            <a:r>
              <a:rPr lang="en-US" altLang="zh-CN" sz="2400" b="1"/>
              <a:t>	2</a:t>
            </a:r>
            <a:r>
              <a:rPr lang="zh-CN" altLang="en-US" sz="2400" b="1"/>
              <a:t>）解决方案</a:t>
            </a:r>
            <a:r>
              <a:rPr lang="en-US" altLang="zh-CN" sz="2400" b="1"/>
              <a:t>  </a:t>
            </a:r>
            <a:r>
              <a:rPr lang="zh-CN" altLang="en-US" sz="2000">
                <a:sym typeface="+mn-ea"/>
              </a:rPr>
              <a:t>评测平台上的k210板上的操作系统启动时将其文件系统直接初始化为fat32格式</a:t>
            </a:r>
            <a:r>
              <a:rPr lang="zh-CN" altLang="en-US" sz="2000"/>
              <a:t> </a:t>
            </a:r>
            <a:endParaRPr lang="zh-CN" altLang="en-US" sz="2000"/>
          </a:p>
        </p:txBody>
      </p:sp>
      <p:pic>
        <p:nvPicPr>
          <p:cNvPr id="2" name="图片 1" descr="beba7e294eb952ba97b30e9b616cead"/>
          <p:cNvPicPr>
            <a:picLocks noChangeAspect="1"/>
          </p:cNvPicPr>
          <p:nvPr/>
        </p:nvPicPr>
        <p:blipFill>
          <a:blip r:embed="rId3"/>
          <a:stretch>
            <a:fillRect/>
          </a:stretch>
        </p:blipFill>
        <p:spPr>
          <a:xfrm>
            <a:off x="819150" y="3769360"/>
            <a:ext cx="9794240" cy="23964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决赛问题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（系统调用对接）</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p:cNvSpPr txBox="1"/>
          <p:nvPr/>
        </p:nvSpPr>
        <p:spPr>
          <a:xfrm>
            <a:off x="972820" y="1708150"/>
            <a:ext cx="9034780" cy="1691640"/>
          </a:xfrm>
          <a:prstGeom prst="rect">
            <a:avLst/>
          </a:prstGeom>
          <a:noFill/>
        </p:spPr>
        <p:txBody>
          <a:bodyPr wrap="square" rtlCol="0">
            <a:spAutoFit/>
          </a:bodyPr>
          <a:lstStyle/>
          <a:p>
            <a:pPr indent="0">
              <a:buFont typeface="Arial" panose="020B0604020202020204" pitchFamily="34" charset="0"/>
              <a:buNone/>
            </a:pPr>
            <a:r>
              <a:rPr lang="zh-CN" altLang="en-US" sz="2400" b="1"/>
              <a:t>问题描述：</a:t>
            </a:r>
            <a:r>
              <a:rPr lang="en-US" altLang="zh-CN" sz="2000">
                <a:sym typeface="+mn-ea"/>
              </a:rPr>
              <a:t>在支持一些系统调用时发现有些系统调用不怎么了解，因此对其实现起来毫无头绪，比如 `msgctl`、`setscheduler`、`madvise`等，完全不了解其作用和原理，因此浪费了大量时间在寻找资料上，实际留给开发的时间并不多，导致我们的时间安排非常紧张。</a:t>
            </a:r>
            <a:endParaRPr lang="en-US" altLang="zh-CN" sz="2000"/>
          </a:p>
          <a:p>
            <a:pPr indent="0">
              <a:buFont typeface="Arial" panose="020B0604020202020204" pitchFamily="34" charset="0"/>
              <a:buNone/>
            </a:pPr>
            <a:endParaRPr lang="en-US" altLang="zh-CN" sz="2000"/>
          </a:p>
        </p:txBody>
      </p:sp>
      <p:pic>
        <p:nvPicPr>
          <p:cNvPr id="2" name="图片 1"/>
          <p:cNvPicPr>
            <a:picLocks noChangeAspect="1"/>
          </p:cNvPicPr>
          <p:nvPr/>
        </p:nvPicPr>
        <p:blipFill>
          <a:blip r:embed="rId3"/>
          <a:stretch>
            <a:fillRect/>
          </a:stretch>
        </p:blipFill>
        <p:spPr>
          <a:xfrm>
            <a:off x="335280" y="3161665"/>
            <a:ext cx="10924540" cy="1765935"/>
          </a:xfrm>
          <a:prstGeom prst="rect">
            <a:avLst/>
          </a:prstGeom>
        </p:spPr>
      </p:pic>
      <p:sp>
        <p:nvSpPr>
          <p:cNvPr id="5" name="文本框 4"/>
          <p:cNvSpPr txBox="1"/>
          <p:nvPr/>
        </p:nvSpPr>
        <p:spPr>
          <a:xfrm>
            <a:off x="688975" y="4853940"/>
            <a:ext cx="10339070" cy="2306955"/>
          </a:xfrm>
          <a:prstGeom prst="rect">
            <a:avLst/>
          </a:prstGeom>
          <a:noFill/>
        </p:spPr>
        <p:txBody>
          <a:bodyPr wrap="square" rtlCol="0">
            <a:spAutoFit/>
          </a:bodyPr>
          <a:lstStyle/>
          <a:p>
            <a:pPr indent="0">
              <a:buFont typeface="Arial" panose="020B0604020202020204" pitchFamily="34" charset="0"/>
              <a:buNone/>
            </a:pPr>
            <a:r>
              <a:rPr lang="zh-CN" altLang="en-US" sz="2400" b="1" dirty="0"/>
              <a:t>解决方案：</a:t>
            </a:r>
            <a:endParaRPr lang="en-US" altLang="zh-CN" sz="2400" b="1" dirty="0"/>
          </a:p>
          <a:p>
            <a:pPr indent="0">
              <a:buFont typeface="Arial" panose="020B0604020202020204" pitchFamily="34" charset="0"/>
              <a:buNone/>
            </a:pPr>
            <a:endParaRPr lang="en-US" sz="2000" dirty="0">
              <a:sym typeface="+mn-ea"/>
            </a:endParaRPr>
          </a:p>
          <a:p>
            <a:pPr indent="0">
              <a:buFont typeface="Arial" panose="020B0604020202020204" pitchFamily="34" charset="0"/>
              <a:buNone/>
            </a:pPr>
            <a:r>
              <a:rPr sz="2000" dirty="0" err="1">
                <a:sym typeface="+mn-ea"/>
              </a:rPr>
              <a:t>此问题没有特别好的解决方法</a:t>
            </a:r>
            <a:r>
              <a:rPr sz="2000" dirty="0">
                <a:sym typeface="+mn-ea"/>
              </a:rPr>
              <a:t>，</a:t>
            </a:r>
            <a:r>
              <a:rPr lang="zh-CN" altLang="en-US" sz="2000" dirty="0">
                <a:sym typeface="+mn-ea"/>
              </a:rPr>
              <a:t>我们当时采用多人分工来进行系统调用的实现，赶在比赛结束前尽力实现了尽可能多的系统调用，但是仍有部分系统调用还没来得及支持</a:t>
            </a:r>
            <a:endParaRPr lang="en-US" sz="2000" dirty="0">
              <a:sym typeface="+mn-ea"/>
            </a:endParaRPr>
          </a:p>
          <a:p>
            <a:pPr indent="0">
              <a:buFont typeface="Arial" panose="020B0604020202020204" pitchFamily="34" charset="0"/>
              <a:buNone/>
            </a:pPr>
            <a:endParaRPr lang="en-US" sz="2000" dirty="0">
              <a:sym typeface="+mn-ea"/>
            </a:endParaRPr>
          </a:p>
          <a:p>
            <a:pPr indent="0">
              <a:buFont typeface="Arial" panose="020B0604020202020204" pitchFamily="34" charset="0"/>
              <a:buNone/>
            </a:pPr>
            <a:endParaRPr sz="2000" dirty="0"/>
          </a:p>
          <a:p>
            <a:pPr indent="0">
              <a:buFont typeface="Arial" panose="020B0604020202020204" pitchFamily="34" charset="0"/>
              <a:buNone/>
            </a:pP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决赛问题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（系统调用对接）</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graphicFrame>
        <p:nvGraphicFramePr>
          <p:cNvPr id="4" name="表格 3"/>
          <p:cNvGraphicFramePr/>
          <p:nvPr/>
        </p:nvGraphicFramePr>
        <p:xfrm>
          <a:off x="301407" y="1380292"/>
          <a:ext cx="5517756" cy="4742683"/>
        </p:xfrm>
        <a:graphic>
          <a:graphicData uri="http://schemas.openxmlformats.org/drawingml/2006/table">
            <a:tbl>
              <a:tblPr>
                <a:tableStyleId>{2D5ABB26-0587-4C30-8999-92F81FD0307C}</a:tableStyleId>
              </a:tblPr>
              <a:tblGrid>
                <a:gridCol w="621382"/>
                <a:gridCol w="1483331"/>
                <a:gridCol w="2047827"/>
                <a:gridCol w="682608"/>
                <a:gridCol w="682608"/>
              </a:tblGrid>
              <a:tr h="173561">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调用号</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宏名称</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功能</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分类</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实现情况</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5</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__</a:t>
                      </a:r>
                      <a:r>
                        <a:rPr lang="en-US" sz="1100" b="0" u="none" strike="noStrike" dirty="0" err="1">
                          <a:solidFill>
                            <a:srgbClr val="000000"/>
                          </a:solidFill>
                          <a:effectLst/>
                          <a:latin typeface="微软雅黑" panose="020B0503020204020204" pitchFamily="34" charset="-122"/>
                          <a:ea typeface="微软雅黑" panose="020B0503020204020204" pitchFamily="34" charset="-122"/>
                        </a:rPr>
                        <a:t>NR_setxattr</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设置</a:t>
                      </a:r>
                      <a:r>
                        <a:rPr lang="en-US" altLang="zh-CN" sz="1100" b="0" u="none" strike="noStrike">
                          <a:solidFill>
                            <a:srgbClr val="000000"/>
                          </a:solidFill>
                          <a:effectLst/>
                          <a:latin typeface="微软雅黑" panose="020B0503020204020204" pitchFamily="34" charset="-122"/>
                          <a:ea typeface="微软雅黑" panose="020B0503020204020204" pitchFamily="34" charset="-122"/>
                        </a:rPr>
                        <a:t>inode </a:t>
                      </a:r>
                      <a:r>
                        <a:rPr lang="zh-CN" altLang="en-US" sz="1100" b="0" u="none" strike="noStrike">
                          <a:solidFill>
                            <a:srgbClr val="000000"/>
                          </a:solidFill>
                          <a:effectLst/>
                          <a:latin typeface="微软雅黑" panose="020B0503020204020204" pitchFamily="34" charset="-122"/>
                          <a:ea typeface="微软雅黑" panose="020B0503020204020204" pitchFamily="34" charset="-122"/>
                        </a:rPr>
                        <a:t>扩展属性</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6</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__NR_lsetxattr</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设置</a:t>
                      </a:r>
                      <a:r>
                        <a:rPr lang="en-US" altLang="zh-CN" sz="1100" b="0" u="none" strike="noStrike" dirty="0" err="1">
                          <a:solidFill>
                            <a:srgbClr val="000000"/>
                          </a:solidFill>
                          <a:effectLst/>
                          <a:latin typeface="微软雅黑" panose="020B0503020204020204" pitchFamily="34" charset="-122"/>
                          <a:ea typeface="微软雅黑" panose="020B0503020204020204" pitchFamily="34" charset="-122"/>
                        </a:rPr>
                        <a:t>inode</a:t>
                      </a:r>
                      <a:r>
                        <a:rPr lang="en-US" altLang="zh-CN" sz="1100" b="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扩展属性</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__NR_removexattr</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移除</a:t>
                      </a:r>
                      <a:r>
                        <a:rPr lang="en-US" altLang="zh-CN" sz="1100" b="0" u="none" strike="noStrike">
                          <a:solidFill>
                            <a:srgbClr val="000000"/>
                          </a:solidFill>
                          <a:effectLst/>
                          <a:latin typeface="微软雅黑" panose="020B0503020204020204" pitchFamily="34" charset="-122"/>
                          <a:ea typeface="微软雅黑" panose="020B0503020204020204" pitchFamily="34" charset="-122"/>
                        </a:rPr>
                        <a:t>inode </a:t>
                      </a:r>
                      <a:r>
                        <a:rPr lang="zh-CN" altLang="en-US" sz="1100" b="0" u="none" strike="noStrike">
                          <a:solidFill>
                            <a:srgbClr val="000000"/>
                          </a:solidFill>
                          <a:effectLst/>
                          <a:latin typeface="微软雅黑" panose="020B0503020204020204" pitchFamily="34" charset="-122"/>
                          <a:ea typeface="微软雅黑" panose="020B0503020204020204" pitchFamily="34" charset="-122"/>
                        </a:rPr>
                        <a:t>扩展属性</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15</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__NR_lremovexattr</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移除</a:t>
                      </a:r>
                      <a:r>
                        <a:rPr lang="en-US" altLang="zh-CN" sz="1100" b="0" u="none" strike="noStrike" dirty="0" err="1">
                          <a:solidFill>
                            <a:srgbClr val="000000"/>
                          </a:solidFill>
                          <a:effectLst/>
                          <a:latin typeface="微软雅黑" panose="020B0503020204020204" pitchFamily="34" charset="-122"/>
                          <a:ea typeface="微软雅黑" panose="020B0503020204020204" pitchFamily="34" charset="-122"/>
                        </a:rPr>
                        <a:t>inode</a:t>
                      </a:r>
                      <a:r>
                        <a:rPr lang="en-US" altLang="zh-CN" sz="1100" b="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扩展属性</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__NR_getcwd</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取得当前的工作目录</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23</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__NR_dup</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复制文件描述符</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__NR_dup3</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复制文件描述符</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25</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__NR3264_fcntl</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操作文件描述符</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29</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__</a:t>
                      </a:r>
                      <a:r>
                        <a:rPr lang="en-US" sz="1100" b="0" u="none" strike="noStrike" dirty="0" err="1">
                          <a:solidFill>
                            <a:srgbClr val="000000"/>
                          </a:solidFill>
                          <a:effectLst/>
                          <a:latin typeface="微软雅黑" panose="020B0503020204020204" pitchFamily="34" charset="-122"/>
                          <a:ea typeface="微软雅黑" panose="020B0503020204020204" pitchFamily="34" charset="-122"/>
                        </a:rPr>
                        <a:t>NR_ioctl</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控制底层设备接口</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32</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__NR_flock</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建立或移除文件锁</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33</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__NR_mknodat</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创建文件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34</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__NR_mkdirat</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新建目录</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35</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__NR_unlinkat</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删除文件或指向的文件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36</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__NR_symlinkat</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为文件创建文件名（符号链接）</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37</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__NR_linkat</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为已存在文件创建（硬链接）</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39</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__NR_umount2</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卸载文件系统</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40</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__NR_mount</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挂载文件系统</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41</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__NR_pivot_root</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更改根挂载</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43</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__NR3264_statfs</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获取文件系统挂载统计信息</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130">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46</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__NR3264_ftruncate</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将文件截断到指定长度</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8130">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47</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__NR_fallocate</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直接操作为文件分配的磁盘空间</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48</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__NR_faccessat</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检查用户对某文件权限</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49</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__NR_chdir</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更改工作目录</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Y</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3561">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50</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__NR_fchdir</a:t>
                      </a:r>
                      <a:endParaRPr lang="en-US" altLang="zh-CN"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更改工作目录</a:t>
                      </a:r>
                      <a:endParaRPr lang="zh-CN" altLang="en-US" sz="1700" b="0" i="0" u="none" strike="noStrike">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文件</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表格 4"/>
          <p:cNvGraphicFramePr/>
          <p:nvPr/>
        </p:nvGraphicFramePr>
        <p:xfrm>
          <a:off x="5869497" y="1397069"/>
          <a:ext cx="6244207" cy="4768848"/>
        </p:xfrm>
        <a:graphic>
          <a:graphicData uri="http://schemas.openxmlformats.org/drawingml/2006/table">
            <a:tbl>
              <a:tblPr>
                <a:tableStyleId>{2D5ABB26-0587-4C30-8999-92F81FD0307C}</a:tableStyleId>
              </a:tblPr>
              <a:tblGrid>
                <a:gridCol w="590026"/>
                <a:gridCol w="1627464"/>
                <a:gridCol w="2481759"/>
                <a:gridCol w="772479"/>
                <a:gridCol w="772479"/>
              </a:tblGrid>
              <a:tr h="218649">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调用号</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宏名称</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功能</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分类</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实现情况</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51</a:t>
                      </a:r>
                      <a:endParaRPr lang="en-US" altLang="zh-CN" sz="1800" b="0" i="0" u="none" strike="noStrike" dirty="0">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__</a:t>
                      </a:r>
                      <a:r>
                        <a:rPr lang="en-US" sz="1100" b="0" u="none" strike="noStrike" dirty="0" err="1">
                          <a:solidFill>
                            <a:srgbClr val="000000"/>
                          </a:solidFill>
                          <a:effectLst/>
                          <a:latin typeface="微软雅黑" panose="020B0503020204020204" pitchFamily="34" charset="-122"/>
                          <a:ea typeface="微软雅黑" panose="020B0503020204020204" pitchFamily="34" charset="-122"/>
                        </a:rPr>
                        <a:t>NR_chroot</a:t>
                      </a:r>
                      <a:endParaRPr lang="en-US" altLang="zh-CN" sz="1800" b="0" i="0" u="none" strike="noStrike" dirty="0">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更改根挂载</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52</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__</a:t>
                      </a:r>
                      <a:r>
                        <a:rPr lang="en-US" sz="1100" b="0" u="none" strike="noStrike" dirty="0" err="1">
                          <a:solidFill>
                            <a:srgbClr val="000000"/>
                          </a:solidFill>
                          <a:effectLst/>
                          <a:latin typeface="微软雅黑" panose="020B0503020204020204" pitchFamily="34" charset="-122"/>
                          <a:ea typeface="微软雅黑" panose="020B0503020204020204" pitchFamily="34" charset="-122"/>
                        </a:rPr>
                        <a:t>NR_fchmod</a:t>
                      </a:r>
                      <a:endParaRPr lang="en-US" altLang="zh-CN" sz="1800" b="0" i="0" u="none" strike="noStrike" dirty="0">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更改文件的权限</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53</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__NR_fchmodat</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更改文件的权限</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54</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__NR_fchownat</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更改文件的所有权</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55</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__NR_fchown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更改文件的所有权</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56</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__</a:t>
                      </a:r>
                      <a:r>
                        <a:rPr lang="en-US" sz="1100" b="0" u="none" strike="noStrike" dirty="0" err="1">
                          <a:solidFill>
                            <a:srgbClr val="000000"/>
                          </a:solidFill>
                          <a:effectLst/>
                          <a:latin typeface="微软雅黑" panose="020B0503020204020204" pitchFamily="34" charset="-122"/>
                          <a:ea typeface="微软雅黑" panose="020B0503020204020204" pitchFamily="34" charset="-122"/>
                        </a:rPr>
                        <a:t>NR_openat</a:t>
                      </a:r>
                      <a:endParaRPr lang="en-US" altLang="zh-CN" sz="1800" b="0" i="0" u="none" strike="noStrike" dirty="0">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打开一个文件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57</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__NR_close</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关闭一个文件描述符</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61</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__NR_getdents64</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获取目录条目</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71</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__NR3264_sendfile</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在文件描述符之间传输数据</a:t>
                      </a:r>
                      <a:endParaRPr lang="zh-CN" altLang="en-US" sz="1800" b="0" i="0" u="none" strike="noStrike" dirty="0">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6583">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72</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__NR_pselect6</a:t>
                      </a:r>
                      <a:endParaRPr lang="en-US" altLang="zh-CN" sz="1800" b="0" i="0" u="none" strike="noStrike" dirty="0">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等待文件描述符准备好或有信号捕获</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73</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__NR_ppoll</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等待文件描述符上的某个事件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78</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__NR_readlinkat</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读取符号链接的值</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79</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__NR3264_fstatat</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获取文件状态</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80</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__NR3264_fstat</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获取文件状态</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6583">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81</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__NR_sync</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将文件系统缓存以及元数据的修改提交到磁盘</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88</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__NR_utimensat</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用纳秒更改文件时间戳</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166</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__NR_umask</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设置权限掩码</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267</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__NR_syncfs</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将文件系统缓存提交到磁盘</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8649">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276</a:t>
                      </a:r>
                      <a:endParaRPr lang="en-US" altLang="zh-CN" sz="1800" b="0" i="0" u="none" strike="noStrike" dirty="0">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__NR_renameat2</a:t>
                      </a:r>
                      <a:endParaRPr lang="en-US" altLang="zh-CN"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更改文件名称或位置</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文件</a:t>
                      </a:r>
                      <a:endParaRPr lang="zh-CN" altLang="en-US" sz="1800" b="0" i="0" u="none" strike="noStrike">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800" b="0" i="0" u="none" strike="noStrike" dirty="0">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文本框 10"/>
          <p:cNvSpPr txBox="1"/>
          <p:nvPr/>
        </p:nvSpPr>
        <p:spPr>
          <a:xfrm>
            <a:off x="3659697" y="898842"/>
            <a:ext cx="3694651" cy="369332"/>
          </a:xfrm>
          <a:prstGeom prst="rect">
            <a:avLst/>
          </a:prstGeom>
          <a:noFill/>
        </p:spPr>
        <p:txBody>
          <a:bodyPr wrap="square">
            <a:spAutoFit/>
          </a:bodyPr>
          <a:lstStyle/>
          <a:p>
            <a:pPr indent="0">
              <a:buFont typeface="Arial" panose="020B0604020202020204" pitchFamily="34" charset="0"/>
              <a:buNone/>
            </a:pPr>
            <a:r>
              <a:rPr lang="zh-CN" altLang="en-US" dirty="0">
                <a:sym typeface="+mn-ea"/>
              </a:rPr>
              <a:t>系统调用文件相关部分实现情况</a:t>
            </a:r>
            <a:endParaRPr lang="en-US" altLang="zh-CN" sz="1800" dirty="0">
              <a:sym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决赛问题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（系统调用对接）</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文本框 10"/>
          <p:cNvSpPr txBox="1"/>
          <p:nvPr/>
        </p:nvSpPr>
        <p:spPr>
          <a:xfrm>
            <a:off x="6786525" y="844351"/>
            <a:ext cx="3694651" cy="369332"/>
          </a:xfrm>
          <a:prstGeom prst="rect">
            <a:avLst/>
          </a:prstGeom>
          <a:noFill/>
        </p:spPr>
        <p:txBody>
          <a:bodyPr wrap="square">
            <a:spAutoFit/>
          </a:bodyPr>
          <a:lstStyle/>
          <a:p>
            <a:pPr indent="0">
              <a:buFont typeface="Arial" panose="020B0604020202020204" pitchFamily="34" charset="0"/>
              <a:buNone/>
            </a:pPr>
            <a:r>
              <a:rPr lang="zh-CN" altLang="en-US" dirty="0">
                <a:sym typeface="+mn-ea"/>
              </a:rPr>
              <a:t>系统调用进程相关部分实现情况</a:t>
            </a:r>
            <a:endParaRPr lang="en-US" altLang="zh-CN" sz="1800" dirty="0">
              <a:sym typeface="+mn-ea"/>
            </a:endParaRPr>
          </a:p>
        </p:txBody>
      </p:sp>
      <p:graphicFrame>
        <p:nvGraphicFramePr>
          <p:cNvPr id="4" name="表格 3"/>
          <p:cNvGraphicFramePr/>
          <p:nvPr/>
        </p:nvGraphicFramePr>
        <p:xfrm>
          <a:off x="77300" y="859909"/>
          <a:ext cx="6331891" cy="5765665"/>
        </p:xfrm>
        <a:graphic>
          <a:graphicData uri="http://schemas.openxmlformats.org/drawingml/2006/table">
            <a:tbl>
              <a:tblPr>
                <a:tableStyleId>{2D5ABB26-0587-4C30-8999-92F81FD0307C}</a:tableStyleId>
              </a:tblPr>
              <a:tblGrid>
                <a:gridCol w="535129"/>
                <a:gridCol w="2004936"/>
                <a:gridCol w="2189527"/>
                <a:gridCol w="838899"/>
                <a:gridCol w="763400"/>
              </a:tblGrid>
              <a:tr h="147697">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调用号</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宏名称</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功能</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分类</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实现情况</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59</a:t>
                      </a:r>
                      <a:endParaRPr lang="en-US" altLang="zh-CN" sz="1100" b="0" i="0" u="none" strike="noStrike" dirty="0">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__NR_pipe2</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创建管道</a:t>
                      </a:r>
                      <a:endParaRPr lang="zh-CN" altLang="en-US" sz="1100" b="0" i="0" u="none" strike="noStrike" dirty="0">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Y</a:t>
                      </a:r>
                      <a:endParaRPr lang="en-US" altLang="zh-CN" sz="1100" b="0" i="0" u="none" strike="noStrike" dirty="0">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89</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__NR_acct</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启动</a:t>
                      </a:r>
                      <a:r>
                        <a:rPr lang="en-US" altLang="zh-CN" sz="1100" b="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0" u="none" strike="noStrike">
                          <a:solidFill>
                            <a:srgbClr val="000000"/>
                          </a:solidFill>
                          <a:effectLst/>
                          <a:latin typeface="微软雅黑" panose="020B0503020204020204" pitchFamily="34" charset="-122"/>
                          <a:ea typeface="微软雅黑" panose="020B0503020204020204" pitchFamily="34" charset="-122"/>
                        </a:rPr>
                        <a:t>禁止进程信息记录功能</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90</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__NR_capget</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获取线程能力</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91</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__NR_capset</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设置线程能力</a:t>
                      </a:r>
                      <a:endParaRPr lang="zh-CN" altLang="en-US" sz="1100" b="0" i="0" u="none" strike="noStrike" dirty="0">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92</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__NR_personality</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设置进程执行域</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93</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__NR_exit</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终止调用进程</a:t>
                      </a:r>
                      <a:endParaRPr lang="zh-CN" altLang="en-US" sz="1100" b="0" i="0" u="none" strike="noStrike" dirty="0">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Y</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94</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__</a:t>
                      </a:r>
                      <a:r>
                        <a:rPr lang="en-US" sz="1100" b="0" u="none" strike="noStrike" dirty="0" err="1">
                          <a:solidFill>
                            <a:srgbClr val="000000"/>
                          </a:solidFill>
                          <a:effectLst/>
                          <a:latin typeface="微软雅黑" panose="020B0503020204020204" pitchFamily="34" charset="-122"/>
                          <a:ea typeface="微软雅黑" panose="020B0503020204020204" pitchFamily="34" charset="-122"/>
                        </a:rPr>
                        <a:t>NR_exit_group</a:t>
                      </a:r>
                      <a:endParaRPr lang="en-US" altLang="zh-CN" sz="1100" b="0" i="0" u="none" strike="noStrike" dirty="0">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终止进程中的所有线程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5534">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96</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__NR_set_tid_address</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设置指向线程</a:t>
                      </a:r>
                      <a:r>
                        <a:rPr lang="en-US" altLang="zh-CN" sz="1100" b="0" u="none" strike="noStrike">
                          <a:solidFill>
                            <a:srgbClr val="000000"/>
                          </a:solidFill>
                          <a:effectLst/>
                          <a:latin typeface="微软雅黑" panose="020B0503020204020204" pitchFamily="34" charset="-122"/>
                          <a:ea typeface="微软雅黑" panose="020B0503020204020204" pitchFamily="34" charset="-122"/>
                        </a:rPr>
                        <a:t>id</a:t>
                      </a:r>
                      <a:r>
                        <a:rPr lang="zh-CN" altLang="en-US" sz="1100" b="0" u="none" strike="noStrike">
                          <a:solidFill>
                            <a:srgbClr val="000000"/>
                          </a:solidFill>
                          <a:effectLst/>
                          <a:latin typeface="微软雅黑" panose="020B0503020204020204" pitchFamily="34" charset="-122"/>
                          <a:ea typeface="微软雅黑" panose="020B0503020204020204" pitchFamily="34" charset="-122"/>
                        </a:rPr>
                        <a:t>的指针</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97</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__NR_unshare</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latin typeface="微软雅黑" panose="020B0503020204020204" pitchFamily="34" charset="-122"/>
                          <a:ea typeface="微软雅黑" panose="020B0503020204020204" pitchFamily="34" charset="-122"/>
                        </a:rPr>
                        <a:t>分离进程执行上下文的部分</a:t>
                      </a:r>
                      <a:endParaRPr lang="zh-CN" altLang="en-US" sz="1100" b="0" i="0" u="none" strike="noStrike" dirty="0">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98</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__NR_futex</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快速用户空间锁定</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5534">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118</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__NR_sched_setparam</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设置调度参数</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7863">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119</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__NR_sched_setscheduler</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设置调度策略和参数</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7863">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120</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__NR_sched_getscheduler</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获取调度策略和参数</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5534">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121</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__NR_sched_getparam</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获取调度参数</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5534">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122</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__NR_sched_setaffinity</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设置进程的</a:t>
                      </a:r>
                      <a:r>
                        <a:rPr lang="en-US" altLang="zh-CN" sz="1100" b="0" u="none" strike="noStrike">
                          <a:solidFill>
                            <a:srgbClr val="000000"/>
                          </a:solidFill>
                          <a:effectLst/>
                          <a:latin typeface="微软雅黑" panose="020B0503020204020204" pitchFamily="34" charset="-122"/>
                          <a:ea typeface="微软雅黑" panose="020B0503020204020204" pitchFamily="34" charset="-122"/>
                        </a:rPr>
                        <a:t>CPU</a:t>
                      </a:r>
                      <a:r>
                        <a:rPr lang="zh-CN" altLang="en-US" sz="1100" b="0" u="none" strike="noStrike">
                          <a:solidFill>
                            <a:srgbClr val="000000"/>
                          </a:solidFill>
                          <a:effectLst/>
                          <a:latin typeface="微软雅黑" panose="020B0503020204020204" pitchFamily="34" charset="-122"/>
                          <a:ea typeface="微软雅黑" panose="020B0503020204020204" pitchFamily="34" charset="-122"/>
                        </a:rPr>
                        <a:t>亲和力</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5534">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123</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__NR_sched_getaffinity</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获取进程的</a:t>
                      </a:r>
                      <a:r>
                        <a:rPr lang="en-US" altLang="zh-CN" sz="1100" b="0" u="none" strike="noStrike">
                          <a:solidFill>
                            <a:srgbClr val="000000"/>
                          </a:solidFill>
                          <a:effectLst/>
                          <a:latin typeface="微软雅黑" panose="020B0503020204020204" pitchFamily="34" charset="-122"/>
                          <a:ea typeface="微软雅黑" panose="020B0503020204020204" pitchFamily="34" charset="-122"/>
                        </a:rPr>
                        <a:t>CPU</a:t>
                      </a:r>
                      <a:r>
                        <a:rPr lang="zh-CN" altLang="en-US" sz="1100" b="0" u="none" strike="noStrike">
                          <a:solidFill>
                            <a:srgbClr val="000000"/>
                          </a:solidFill>
                          <a:effectLst/>
                          <a:latin typeface="微软雅黑" panose="020B0503020204020204" pitchFamily="34" charset="-122"/>
                          <a:ea typeface="微软雅黑" panose="020B0503020204020204" pitchFamily="34" charset="-122"/>
                        </a:rPr>
                        <a:t>亲和力</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124</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__NR_sched_yield</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让出处理器</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7863">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125</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__NR_sched_get_priority_max</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获取实时优先级的最大值</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7863">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126</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__NR_sched_get_priority_min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获取实时优先级的最小值</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129</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__NR_kill</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向进程发送信号</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130</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__NR_tkill</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向进程</a:t>
                      </a:r>
                      <a:r>
                        <a:rPr lang="en-US" altLang="zh-CN" sz="1100" b="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0" u="none" strike="noStrike">
                          <a:solidFill>
                            <a:srgbClr val="000000"/>
                          </a:solidFill>
                          <a:effectLst/>
                          <a:latin typeface="微软雅黑" panose="020B0503020204020204" pitchFamily="34" charset="-122"/>
                          <a:ea typeface="微软雅黑" panose="020B0503020204020204" pitchFamily="34" charset="-122"/>
                        </a:rPr>
                        <a:t>线程组</a:t>
                      </a:r>
                      <a:r>
                        <a:rPr lang="en-US" altLang="zh-CN" sz="1100" b="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0" u="none" strike="noStrike">
                          <a:solidFill>
                            <a:srgbClr val="000000"/>
                          </a:solidFill>
                          <a:effectLst/>
                          <a:latin typeface="微软雅黑" panose="020B0503020204020204" pitchFamily="34" charset="-122"/>
                          <a:ea typeface="微软雅黑" panose="020B0503020204020204" pitchFamily="34" charset="-122"/>
                        </a:rPr>
                        <a:t>发送信号</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131</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__NR_tgkill</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向线程发送信号</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7697">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134</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__NR_rt_sigaction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检查和更改信号动作</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5534">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135</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__NR_rt_sigprocmask</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检查和更改阻塞信号</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5534">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139</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latin typeface="微软雅黑" panose="020B0503020204020204" pitchFamily="34" charset="-122"/>
                          <a:ea typeface="微软雅黑" panose="020B0503020204020204" pitchFamily="34" charset="-122"/>
                        </a:rPr>
                        <a:t>__NR_rt_sigreturn</a:t>
                      </a:r>
                      <a:endParaRPr lang="en-US" altLang="zh-CN"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从信号处理程序和清理堆栈帧返回</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latin typeface="微软雅黑" panose="020B0503020204020204" pitchFamily="34" charset="-122"/>
                          <a:ea typeface="微软雅黑" panose="020B0503020204020204" pitchFamily="34" charset="-122"/>
                        </a:rPr>
                        <a:t>进程</a:t>
                      </a:r>
                      <a:endParaRPr lang="zh-CN" altLang="en-US" sz="1100" b="0" i="0" u="none" strike="noStrike">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latin typeface="微软雅黑" panose="020B0503020204020204" pitchFamily="34" charset="-122"/>
                          <a:ea typeface="微软雅黑" panose="020B0503020204020204" pitchFamily="34" charset="-122"/>
                        </a:rPr>
                        <a:t>N</a:t>
                      </a:r>
                      <a:endParaRPr lang="en-US" altLang="zh-CN" sz="1100" b="0" i="0" u="none" strike="noStrike" dirty="0">
                        <a:effectLst/>
                        <a:latin typeface="微软雅黑" panose="020B0503020204020204" pitchFamily="34" charset="-122"/>
                        <a:ea typeface="微软雅黑" panose="020B0503020204020204" pitchFamily="34" charset="-122"/>
                      </a:endParaRPr>
                    </a:p>
                  </a:txBody>
                  <a:tcPr marL="6551" marR="6551" marT="655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表格 4"/>
          <p:cNvGraphicFramePr/>
          <p:nvPr/>
        </p:nvGraphicFramePr>
        <p:xfrm>
          <a:off x="6607175" y="1291426"/>
          <a:ext cx="5325426" cy="5305486"/>
        </p:xfrm>
        <a:graphic>
          <a:graphicData uri="http://schemas.openxmlformats.org/drawingml/2006/table">
            <a:tbl>
              <a:tblPr>
                <a:tableStyleId>{2D5ABB26-0587-4C30-8999-92F81FD0307C}</a:tableStyleId>
              </a:tblPr>
              <a:tblGrid>
                <a:gridCol w="832670"/>
                <a:gridCol w="1198679"/>
                <a:gridCol w="1976447"/>
                <a:gridCol w="658815"/>
                <a:gridCol w="658815"/>
              </a:tblGrid>
              <a:tr h="174054">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调用号</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宏名称</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功能</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分类</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实现情况</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dirty="0">
                          <a:solidFill>
                            <a:srgbClr val="000000"/>
                          </a:solidFill>
                          <a:effectLst/>
                        </a:rPr>
                        <a:t>140</a:t>
                      </a:r>
                      <a:endParaRPr lang="en-US" altLang="zh-CN" sz="1700" b="0" i="0" u="none" strike="noStrike" dirty="0">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__NR_setpriority</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设置程序调度优先级</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141</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__NR_getpriority</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获取程序调度优先级</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153</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__</a:t>
                      </a:r>
                      <a:r>
                        <a:rPr lang="en-US" sz="1100" b="0" u="none" strike="noStrike" dirty="0" err="1">
                          <a:solidFill>
                            <a:srgbClr val="000000"/>
                          </a:solidFill>
                          <a:effectLst/>
                        </a:rPr>
                        <a:t>NR_times</a:t>
                      </a:r>
                      <a:endParaRPr lang="en-US" altLang="zh-CN" sz="1700" b="0" i="0" u="none" strike="noStrike" dirty="0">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获取进程消耗时间</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154</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__NR_setpgid</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设置进程组</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155</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__NR_getpgid</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获取进程组</a:t>
                      </a:r>
                      <a:endParaRPr lang="zh-CN" altLang="en-US" sz="1700" b="0" i="0" u="none" strike="noStrike" dirty="0">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156</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__NR_getsid</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获取会话 </a:t>
                      </a:r>
                      <a:r>
                        <a:rPr lang="en-US" sz="1100" b="0" u="none" strike="noStrike">
                          <a:solidFill>
                            <a:srgbClr val="000000"/>
                          </a:solidFill>
                          <a:effectLst/>
                        </a:rPr>
                        <a:t>ID</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157</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__NR_setsid</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设置会话 </a:t>
                      </a:r>
                      <a:r>
                        <a:rPr lang="en-US" sz="1100" b="0" u="none" strike="noStrike">
                          <a:solidFill>
                            <a:srgbClr val="000000"/>
                          </a:solidFill>
                          <a:effectLst/>
                        </a:rPr>
                        <a:t>ID</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163</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__NR_getrlimit</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获取资源限制</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164</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__NR_setrlimit</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设置资源限制</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165</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__NR_getrusage</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返回</a:t>
                      </a:r>
                      <a:r>
                        <a:rPr lang="en-US" altLang="zh-CN" sz="1100" b="0" u="none" strike="noStrike">
                          <a:solidFill>
                            <a:srgbClr val="000000"/>
                          </a:solidFill>
                          <a:effectLst/>
                        </a:rPr>
                        <a:t>who</a:t>
                      </a:r>
                      <a:r>
                        <a:rPr lang="zh-CN" altLang="en-US" sz="1100" b="0" u="none" strike="noStrike">
                          <a:solidFill>
                            <a:srgbClr val="000000"/>
                          </a:solidFill>
                          <a:effectLst/>
                        </a:rPr>
                        <a:t>的资源使用量</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167</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__NR_prctl</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对进程或线程的操作</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172</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__NR_getpid</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获取进程号</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173</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__NR_getppid</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获取父进程号</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178</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__NR_gettid</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获取线程号</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186</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__NR_msgget</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 </a:t>
                      </a:r>
                      <a:r>
                        <a:rPr lang="en-US" altLang="zh-CN" sz="1100" b="0" u="none" strike="noStrike">
                          <a:solidFill>
                            <a:srgbClr val="000000"/>
                          </a:solidFill>
                          <a:effectLst/>
                        </a:rPr>
                        <a:t>System V </a:t>
                      </a:r>
                      <a:r>
                        <a:rPr lang="zh-CN" altLang="en-US" sz="1100" b="0" u="none" strike="noStrike">
                          <a:solidFill>
                            <a:srgbClr val="000000"/>
                          </a:solidFill>
                          <a:effectLst/>
                        </a:rPr>
                        <a:t>消息队列标识</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187</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__NR_msgctl</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控制消息队列的行为</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190</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__NR_semget</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 </a:t>
                      </a:r>
                      <a:r>
                        <a:rPr lang="en-US" altLang="zh-CN" sz="1100" b="0" u="none" strike="noStrike">
                          <a:solidFill>
                            <a:srgbClr val="000000"/>
                          </a:solidFill>
                          <a:effectLst/>
                        </a:rPr>
                        <a:t>System V </a:t>
                      </a:r>
                      <a:r>
                        <a:rPr lang="zh-CN" altLang="en-US" sz="1100" b="0" u="none" strike="noStrike">
                          <a:solidFill>
                            <a:srgbClr val="000000"/>
                          </a:solidFill>
                          <a:effectLst/>
                        </a:rPr>
                        <a:t>信号量集标识</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191</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__NR_semctl</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控制</a:t>
                      </a:r>
                      <a:r>
                        <a:rPr lang="en-US" sz="1100" b="0" u="none" strike="noStrike">
                          <a:solidFill>
                            <a:srgbClr val="000000"/>
                          </a:solidFill>
                          <a:effectLst/>
                        </a:rPr>
                        <a:t>System V </a:t>
                      </a:r>
                      <a:r>
                        <a:rPr lang="zh-CN" altLang="en-US" sz="1100" b="0" u="none" strike="noStrike">
                          <a:solidFill>
                            <a:srgbClr val="000000"/>
                          </a:solidFill>
                          <a:effectLst/>
                        </a:rPr>
                        <a:t>信号量操作</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193</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__NR_semop</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System V </a:t>
                      </a:r>
                      <a:r>
                        <a:rPr lang="zh-CN" altLang="en-US" sz="1100" b="0" u="none" strike="noStrike">
                          <a:solidFill>
                            <a:srgbClr val="000000"/>
                          </a:solidFill>
                          <a:effectLst/>
                        </a:rPr>
                        <a:t>信号量操作</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194</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__NR_shmget</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分配一个 </a:t>
                      </a:r>
                      <a:r>
                        <a:rPr lang="en-US" sz="1100" b="0" u="none" strike="noStrike">
                          <a:solidFill>
                            <a:srgbClr val="000000"/>
                          </a:solidFill>
                          <a:effectLst/>
                        </a:rPr>
                        <a:t>System V </a:t>
                      </a:r>
                      <a:r>
                        <a:rPr lang="zh-CN" altLang="en-US" sz="1100" b="0" u="none" strike="noStrike">
                          <a:solidFill>
                            <a:srgbClr val="000000"/>
                          </a:solidFill>
                          <a:effectLst/>
                        </a:rPr>
                        <a:t>共享内存段</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195</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__NR_shmctl</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System V </a:t>
                      </a:r>
                      <a:r>
                        <a:rPr lang="zh-CN" altLang="en-US" sz="1100" b="0" u="none" strike="noStrike">
                          <a:solidFill>
                            <a:srgbClr val="000000"/>
                          </a:solidFill>
                          <a:effectLst/>
                        </a:rPr>
                        <a:t>共享内存控制</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196</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__NR_shmat</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启动对该共享内存的访问</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197</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__NR_shmdt</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共享内存从当前进程中分离</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a:solidFill>
                            <a:srgbClr val="000000"/>
                          </a:solidFill>
                          <a:effectLst/>
                        </a:rPr>
                        <a:t>198</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__NR_socket</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创建用于通信的套接字端点</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spcBef>
                          <a:spcPts val="0"/>
                        </a:spcBef>
                        <a:spcAft>
                          <a:spcPts val="0"/>
                        </a:spcAft>
                      </a:pPr>
                      <a:r>
                        <a:rPr lang="en-US" sz="1100" b="0" u="none" strike="noStrike" dirty="0">
                          <a:solidFill>
                            <a:srgbClr val="000000"/>
                          </a:solidFill>
                          <a:effectLst/>
                        </a:rPr>
                        <a:t>199</a:t>
                      </a:r>
                      <a:endParaRPr lang="en-US" altLang="zh-CN" sz="1700" b="0" i="0" u="none" strike="noStrike" dirty="0">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__NR_socketpair</a:t>
                      </a:r>
                      <a:endParaRPr lang="en-US" altLang="zh-CN"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创建一对连接的套接字</a:t>
                      </a:r>
                      <a:endParaRPr lang="zh-CN" altLang="en-US" sz="1700" b="0" i="0" u="none" strike="noStrike" dirty="0">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700" b="0" i="0" u="none" strike="noStrike">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700" b="0" i="0" u="none" strike="noStrike" dirty="0">
                        <a:effectLst/>
                        <a:latin typeface="Arial" panose="020B0604020202020204" pitchFamily="34" charset="0"/>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__NR_bind</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将名称绑定到套接字</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进程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__NR_listen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侦听套接字上的连接</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进程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__NR_accept</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接收套接字连接</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进程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4054">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203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等线" panose="02010600030101010101" pitchFamily="2" charset="-122"/>
                          <a:ea typeface="等线" panose="02010600030101010101" pitchFamily="2" charset="-122"/>
                        </a:rPr>
                        <a:t>__NR_connect</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初始化套接字连接</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进程</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等线" panose="02010600030101010101" pitchFamily="2" charset="-122"/>
                          <a:ea typeface="等线" panose="02010600030101010101" pitchFamily="2" charset="-122"/>
                        </a:rPr>
                        <a:t>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决赛问题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1</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（系统调用对接）</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文本框 10"/>
          <p:cNvSpPr txBox="1"/>
          <p:nvPr/>
        </p:nvSpPr>
        <p:spPr>
          <a:xfrm>
            <a:off x="1164368" y="783228"/>
            <a:ext cx="4374786" cy="369332"/>
          </a:xfrm>
          <a:prstGeom prst="rect">
            <a:avLst/>
          </a:prstGeom>
          <a:noFill/>
        </p:spPr>
        <p:txBody>
          <a:bodyPr wrap="square">
            <a:spAutoFit/>
          </a:bodyPr>
          <a:lstStyle/>
          <a:p>
            <a:pPr indent="0">
              <a:buFont typeface="Arial" panose="020B0604020202020204" pitchFamily="34" charset="0"/>
              <a:buNone/>
            </a:pPr>
            <a:r>
              <a:rPr lang="zh-CN" altLang="en-US" dirty="0">
                <a:sym typeface="+mn-ea"/>
              </a:rPr>
              <a:t>系统调用进程、内存相关部分实现情况</a:t>
            </a:r>
            <a:endParaRPr lang="en-US" altLang="zh-CN" sz="1800" dirty="0">
              <a:sym typeface="+mn-ea"/>
            </a:endParaRPr>
          </a:p>
        </p:txBody>
      </p:sp>
      <p:graphicFrame>
        <p:nvGraphicFramePr>
          <p:cNvPr id="12" name="表格 11"/>
          <p:cNvGraphicFramePr/>
          <p:nvPr/>
        </p:nvGraphicFramePr>
        <p:xfrm>
          <a:off x="405814" y="1163936"/>
          <a:ext cx="5537199" cy="3042285"/>
        </p:xfrm>
        <a:graphic>
          <a:graphicData uri="http://schemas.openxmlformats.org/drawingml/2006/table">
            <a:tbl>
              <a:tblPr>
                <a:tableStyleId>{2D5ABB26-0587-4C30-8999-92F81FD0307C}</a:tableStyleId>
              </a:tblPr>
              <a:tblGrid>
                <a:gridCol w="865782"/>
                <a:gridCol w="1246346"/>
                <a:gridCol w="2055043"/>
                <a:gridCol w="685014"/>
                <a:gridCol w="685014"/>
              </a:tblGrid>
              <a:tr h="180975">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调用号</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宏名称</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功能</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分类</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实现情况</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dirty="0">
                          <a:solidFill>
                            <a:srgbClr val="000000"/>
                          </a:solidFill>
                          <a:effectLst/>
                        </a:rPr>
                        <a:t>204</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__NR_getsockname</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获取套接字的名称</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进程</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205</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__NR_getpeername</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获取连接的对等套接字的名称</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206</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__NR_sendto</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向另一个套接字发送数据</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207</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__</a:t>
                      </a:r>
                      <a:r>
                        <a:rPr lang="en-US" sz="1100" b="0" u="none" strike="noStrike" dirty="0" err="1">
                          <a:solidFill>
                            <a:srgbClr val="000000"/>
                          </a:solidFill>
                          <a:effectLst/>
                        </a:rPr>
                        <a:t>NR_recvfrom</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从套接字接收数据</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208</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__NR_setsockopt</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在套接字上设置选项</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209</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__NR_getsockopt</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在套接字上获取选项</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210</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__NR_shutdown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关闭部分全双工连接</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211</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__NR_sendmsg</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向另一个套接字发送消息</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212</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__NR_recvmsg</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从套接字接收消息</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220</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__NR_clone</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创建子进程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221</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__NR_execve</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执行程序</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260</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__NR_wait4</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等待进程改变状态</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261</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__NR_prlimit64</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设置和获取任意进程的资源限制</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进程</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268</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__NR_setns</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将线程与命名空间重新关联</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进程</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3" name="表格 12"/>
          <p:cNvGraphicFramePr/>
          <p:nvPr/>
        </p:nvGraphicFramePr>
        <p:xfrm>
          <a:off x="6248987" y="1152560"/>
          <a:ext cx="5537199" cy="1453466"/>
        </p:xfrm>
        <a:graphic>
          <a:graphicData uri="http://schemas.openxmlformats.org/drawingml/2006/table">
            <a:tbl>
              <a:tblPr>
                <a:tableStyleId>{2D5ABB26-0587-4C30-8999-92F81FD0307C}</a:tableStyleId>
              </a:tblPr>
              <a:tblGrid>
                <a:gridCol w="865782"/>
                <a:gridCol w="1325848"/>
                <a:gridCol w="1975541"/>
                <a:gridCol w="685014"/>
                <a:gridCol w="685014"/>
              </a:tblGrid>
              <a:tr h="180975">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调用号</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宏名称</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功能</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分类</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1" u="none" strike="noStrike" dirty="0">
                          <a:solidFill>
                            <a:srgbClr val="000000"/>
                          </a:solidFill>
                          <a:effectLst/>
                          <a:latin typeface="微软雅黑" panose="020B0503020204020204" pitchFamily="34" charset="-122"/>
                          <a:ea typeface="微软雅黑" panose="020B0503020204020204" pitchFamily="34" charset="-122"/>
                        </a:rPr>
                        <a:t>实现情况</a:t>
                      </a:r>
                      <a:endParaRPr lang="zh-CN" altLang="en-US" sz="1700" b="0" i="0" u="none" strike="noStrike" dirty="0">
                        <a:effectLst/>
                        <a:latin typeface="微软雅黑" panose="020B0503020204020204" pitchFamily="34" charset="-122"/>
                        <a:ea typeface="微软雅黑" panose="020B0503020204020204" pitchFamily="34" charset="-122"/>
                      </a:endParaRPr>
                    </a:p>
                  </a:txBody>
                  <a:tcPr marL="9161" marR="9161" marT="91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dirty="0">
                          <a:solidFill>
                            <a:srgbClr val="000000"/>
                          </a:solidFill>
                          <a:effectLst/>
                        </a:rPr>
                        <a:t>62</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__NR3264_lseek</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重新定位读</a:t>
                      </a:r>
                      <a:r>
                        <a:rPr lang="en-US" altLang="zh-CN" sz="1100" b="0" u="none" strike="noStrike" dirty="0">
                          <a:solidFill>
                            <a:srgbClr val="000000"/>
                          </a:solidFill>
                          <a:effectLst/>
                        </a:rPr>
                        <a:t>/</a:t>
                      </a:r>
                      <a:r>
                        <a:rPr lang="zh-CN" altLang="en-US" sz="1100" b="0" u="none" strike="noStrike" dirty="0">
                          <a:solidFill>
                            <a:srgbClr val="000000"/>
                          </a:solidFill>
                          <a:effectLst/>
                        </a:rPr>
                        <a:t>写文件偏移量</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IO</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Y</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63</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__NR_read</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从文件描述符中读取</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IO</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6641">
                <a:tc>
                  <a:txBody>
                    <a:bodyPr/>
                    <a:lstStyle/>
                    <a:p>
                      <a:pPr algn="ctr" fontAlgn="ctr">
                        <a:spcBef>
                          <a:spcPts val="0"/>
                        </a:spcBef>
                        <a:spcAft>
                          <a:spcPts val="0"/>
                        </a:spcAft>
                      </a:pPr>
                      <a:r>
                        <a:rPr lang="en-US" sz="1100" b="0" u="none" strike="noStrike">
                          <a:solidFill>
                            <a:srgbClr val="000000"/>
                          </a:solidFill>
                          <a:effectLst/>
                        </a:rPr>
                        <a:t>64</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__NR_write</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往文件描述符中写</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IO</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Y</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65</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__NR_readv</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从多个缓冲区读</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IO</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66</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__NR_writev</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写数据进入多个缓冲区</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IO</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82</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__NR_fsync</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刷新缓冲区到存储设备</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IO</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116</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__NR_syslog</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用于控制内核</a:t>
                      </a:r>
                      <a:r>
                        <a:rPr lang="en-US" altLang="zh-CN" sz="1100" b="0" u="none" strike="noStrike">
                          <a:solidFill>
                            <a:srgbClr val="000000"/>
                          </a:solidFill>
                          <a:effectLst/>
                        </a:rPr>
                        <a:t>printk()</a:t>
                      </a:r>
                      <a:r>
                        <a:rPr lang="zh-CN" altLang="en-US" sz="1100" b="0" u="none" strike="noStrike">
                          <a:solidFill>
                            <a:srgbClr val="000000"/>
                          </a:solidFill>
                          <a:effectLst/>
                        </a:rPr>
                        <a:t>缓冲区</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IO</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 name="表格 3"/>
          <p:cNvGraphicFramePr/>
          <p:nvPr/>
        </p:nvGraphicFramePr>
        <p:xfrm>
          <a:off x="6248985" y="4053114"/>
          <a:ext cx="5537199" cy="2516505"/>
        </p:xfrm>
        <a:graphic>
          <a:graphicData uri="http://schemas.openxmlformats.org/drawingml/2006/table">
            <a:tbl>
              <a:tblPr>
                <a:tableStyleId>{2D5ABB26-0587-4C30-8999-92F81FD0307C}</a:tableStyleId>
              </a:tblPr>
              <a:tblGrid>
                <a:gridCol w="881655"/>
                <a:gridCol w="1233182"/>
                <a:gridCol w="2052334"/>
                <a:gridCol w="685014"/>
                <a:gridCol w="685014"/>
              </a:tblGrid>
              <a:tr h="180975">
                <a:tc>
                  <a:txBody>
                    <a:bodyPr/>
                    <a:lstStyle/>
                    <a:p>
                      <a:pPr algn="ctr" fontAlgn="ctr">
                        <a:spcBef>
                          <a:spcPts val="0"/>
                        </a:spcBef>
                        <a:spcAft>
                          <a:spcPts val="0"/>
                        </a:spcAft>
                      </a:pPr>
                      <a:r>
                        <a:rPr lang="en-US" sz="1100" b="0" u="none" strike="noStrike" dirty="0">
                          <a:solidFill>
                            <a:srgbClr val="000000"/>
                          </a:solidFill>
                          <a:effectLst/>
                        </a:rPr>
                        <a:t>142</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__NR_reboot</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重新启动或启用</a:t>
                      </a:r>
                      <a:r>
                        <a:rPr lang="en-US" altLang="zh-CN" sz="1100" b="0" u="none" strike="noStrike" dirty="0">
                          <a:solidFill>
                            <a:srgbClr val="000000"/>
                          </a:solidFill>
                          <a:effectLst/>
                        </a:rPr>
                        <a:t>/</a:t>
                      </a:r>
                      <a:r>
                        <a:rPr lang="zh-CN" altLang="en-US" sz="1100" b="0" u="none" strike="noStrike" dirty="0">
                          <a:solidFill>
                            <a:srgbClr val="000000"/>
                          </a:solidFill>
                          <a:effectLst/>
                        </a:rPr>
                        <a:t>禁用 </a:t>
                      </a:r>
                      <a:r>
                        <a:rPr lang="en-US" sz="1100" b="0" u="none" strike="noStrike" dirty="0">
                          <a:solidFill>
                            <a:srgbClr val="000000"/>
                          </a:solidFill>
                          <a:effectLst/>
                        </a:rPr>
                        <a:t>Ctrl-Alt-Del</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144</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__</a:t>
                      </a:r>
                      <a:r>
                        <a:rPr lang="en-US" sz="1100" b="0" u="none" strike="noStrike" dirty="0" err="1">
                          <a:solidFill>
                            <a:srgbClr val="000000"/>
                          </a:solidFill>
                          <a:effectLst/>
                        </a:rPr>
                        <a:t>NR_setgid</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设置组标识</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146</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__NR_setuid</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设置用户标识</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148</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__NR_getresuid</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获取真实有效已保存的用户标识</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150</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__NR_getresgid</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获取真实有效已保存的组标识</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158</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__NR_getgroups</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获取组标识</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159</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__NR_setgroups</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设置组标识</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160</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__NR_uname</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获取有关当前内核的名称和信息</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161</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__NR_sethostname</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设置主机名</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174</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__NR_getuid</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获取用户标识</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175</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__NR_geteuid</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获取有效用户标识</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176</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__NR_getgid</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获取组标识</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177</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__NR_getegid</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获取有效组标识</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系统功能</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表格 4"/>
          <p:cNvGraphicFramePr/>
          <p:nvPr/>
        </p:nvGraphicFramePr>
        <p:xfrm>
          <a:off x="405813" y="4284627"/>
          <a:ext cx="5537199" cy="2352675"/>
        </p:xfrm>
        <a:graphic>
          <a:graphicData uri="http://schemas.openxmlformats.org/drawingml/2006/table">
            <a:tbl>
              <a:tblPr>
                <a:tableStyleId>{2D5ABB26-0587-4C30-8999-92F81FD0307C}</a:tableStyleId>
              </a:tblPr>
              <a:tblGrid>
                <a:gridCol w="865782"/>
                <a:gridCol w="1246346"/>
                <a:gridCol w="2055043"/>
                <a:gridCol w="685014"/>
                <a:gridCol w="685014"/>
              </a:tblGrid>
              <a:tr h="180975">
                <a:tc>
                  <a:txBody>
                    <a:bodyPr/>
                    <a:lstStyle/>
                    <a:p>
                      <a:pPr algn="ctr" fontAlgn="ctr">
                        <a:spcBef>
                          <a:spcPts val="0"/>
                        </a:spcBef>
                        <a:spcAft>
                          <a:spcPts val="0"/>
                        </a:spcAft>
                      </a:pPr>
                      <a:r>
                        <a:rPr lang="en-US" sz="1100" b="0" u="none" strike="noStrike" dirty="0">
                          <a:solidFill>
                            <a:srgbClr val="000000"/>
                          </a:solidFill>
                          <a:effectLst/>
                        </a:rPr>
                        <a:t>179</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__</a:t>
                      </a:r>
                      <a:r>
                        <a:rPr lang="en-US" sz="1100" b="0" u="none" strike="noStrike" dirty="0" err="1">
                          <a:solidFill>
                            <a:srgbClr val="000000"/>
                          </a:solidFill>
                          <a:effectLst/>
                        </a:rPr>
                        <a:t>NR_sysinfo</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返回系统内存和交换信息</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213</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__</a:t>
                      </a:r>
                      <a:r>
                        <a:rPr lang="en-US" sz="1100" b="0" u="none" strike="noStrike" dirty="0" err="1">
                          <a:solidFill>
                            <a:srgbClr val="000000"/>
                          </a:solidFill>
                          <a:effectLst/>
                        </a:rPr>
                        <a:t>NR_readahead</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启动文件预读到页面缓存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214</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__NR_brk</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更改数据段大小</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215</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__NR_munmap</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将文件或设备取消映射到内存中</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216</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__NR_mremap</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重新映射虚拟内存地址</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222</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__NR3264_mmap</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将文件或设备映射到内存中</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Y</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224</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__NR_swapon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开始交换到文件</a:t>
                      </a:r>
                      <a:r>
                        <a:rPr lang="en-US" altLang="zh-CN" sz="1100" b="0" u="none" strike="noStrike">
                          <a:solidFill>
                            <a:srgbClr val="000000"/>
                          </a:solidFill>
                          <a:effectLst/>
                        </a:rPr>
                        <a:t>/</a:t>
                      </a:r>
                      <a:r>
                        <a:rPr lang="zh-CN" altLang="en-US" sz="1100" b="0" u="none" strike="noStrike">
                          <a:solidFill>
                            <a:srgbClr val="000000"/>
                          </a:solidFill>
                          <a:effectLst/>
                        </a:rPr>
                        <a:t>设备</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225</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__NR_swapoff</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停止交换到文件</a:t>
                      </a:r>
                      <a:r>
                        <a:rPr lang="en-US" altLang="zh-CN" sz="1100" b="0" u="none" strike="noStrike">
                          <a:solidFill>
                            <a:srgbClr val="000000"/>
                          </a:solidFill>
                          <a:effectLst/>
                        </a:rPr>
                        <a:t>/</a:t>
                      </a:r>
                      <a:r>
                        <a:rPr lang="zh-CN" altLang="en-US" sz="1100" b="0" u="none" strike="noStrike">
                          <a:solidFill>
                            <a:srgbClr val="000000"/>
                          </a:solidFill>
                          <a:effectLst/>
                        </a:rPr>
                        <a:t>设备</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226</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__NR_mprotect</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对内存区域设置保护</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227</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__NR_msync</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同步文件与文件内存映射</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228</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__NR_mlock</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锁定内存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229</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__NR_munlock</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解锁内存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233</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__</a:t>
                      </a:r>
                      <a:r>
                        <a:rPr lang="en-US" sz="1100" b="0" u="none" strike="noStrike" dirty="0" err="1">
                          <a:solidFill>
                            <a:srgbClr val="000000"/>
                          </a:solidFill>
                          <a:effectLst/>
                        </a:rPr>
                        <a:t>NR_madvise</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提供有关使用内存的建议</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内存</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4" name="文本框 13"/>
          <p:cNvSpPr txBox="1"/>
          <p:nvPr/>
        </p:nvSpPr>
        <p:spPr>
          <a:xfrm>
            <a:off x="6275167" y="702997"/>
            <a:ext cx="5850318" cy="369332"/>
          </a:xfrm>
          <a:prstGeom prst="rect">
            <a:avLst/>
          </a:prstGeom>
          <a:noFill/>
        </p:spPr>
        <p:txBody>
          <a:bodyPr wrap="square">
            <a:spAutoFit/>
          </a:bodyPr>
          <a:lstStyle/>
          <a:p>
            <a:pPr indent="0">
              <a:buFont typeface="Arial" panose="020B0604020202020204" pitchFamily="34" charset="0"/>
              <a:buNone/>
            </a:pPr>
            <a:r>
              <a:rPr lang="zh-CN" altLang="en-US" dirty="0">
                <a:sym typeface="+mn-ea"/>
              </a:rPr>
              <a:t>系统调用</a:t>
            </a:r>
            <a:r>
              <a:rPr lang="en-US" altLang="zh-CN" dirty="0">
                <a:sym typeface="+mn-ea"/>
              </a:rPr>
              <a:t>IO</a:t>
            </a:r>
            <a:r>
              <a:rPr lang="zh-CN" altLang="en-US" dirty="0">
                <a:sym typeface="+mn-ea"/>
              </a:rPr>
              <a:t>、时间、系统其他功能相关部分实现情况</a:t>
            </a:r>
            <a:endParaRPr lang="en-US" altLang="zh-CN" sz="1800" dirty="0">
              <a:sym typeface="+mn-ea"/>
            </a:endParaRPr>
          </a:p>
        </p:txBody>
      </p:sp>
      <p:graphicFrame>
        <p:nvGraphicFramePr>
          <p:cNvPr id="6" name="表格 5"/>
          <p:cNvGraphicFramePr/>
          <p:nvPr/>
        </p:nvGraphicFramePr>
        <p:xfrm>
          <a:off x="6248986" y="2605314"/>
          <a:ext cx="5537199" cy="1447800"/>
        </p:xfrm>
        <a:graphic>
          <a:graphicData uri="http://schemas.openxmlformats.org/drawingml/2006/table">
            <a:tbl>
              <a:tblPr>
                <a:tableStyleId>{2D5ABB26-0587-4C30-8999-92F81FD0307C}</a:tableStyleId>
              </a:tblPr>
              <a:tblGrid>
                <a:gridCol w="865782"/>
                <a:gridCol w="1325849"/>
                <a:gridCol w="1975540"/>
                <a:gridCol w="685014"/>
                <a:gridCol w="685014"/>
              </a:tblGrid>
              <a:tr h="180975">
                <a:tc>
                  <a:txBody>
                    <a:bodyPr/>
                    <a:lstStyle/>
                    <a:p>
                      <a:pPr algn="ctr" fontAlgn="ctr">
                        <a:spcBef>
                          <a:spcPts val="0"/>
                        </a:spcBef>
                        <a:spcAft>
                          <a:spcPts val="0"/>
                        </a:spcAft>
                      </a:pPr>
                      <a:r>
                        <a:rPr lang="en-US" sz="1100" b="0" u="none" strike="noStrike">
                          <a:solidFill>
                            <a:srgbClr val="000000"/>
                          </a:solidFill>
                          <a:effectLst/>
                        </a:rPr>
                        <a:t>101</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__NR_nanosleep</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高精度</a:t>
                      </a:r>
                      <a:r>
                        <a:rPr lang="en-US" sz="1100" b="0" u="none" strike="noStrike" dirty="0">
                          <a:solidFill>
                            <a:srgbClr val="000000"/>
                          </a:solidFill>
                          <a:effectLst/>
                        </a:rPr>
                        <a:t>sleep</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103</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__NR_setitimer</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获取间隔计时器的值</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dirty="0">
                          <a:solidFill>
                            <a:srgbClr val="000000"/>
                          </a:solidFill>
                          <a:effectLst/>
                        </a:rPr>
                        <a:t>112</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__NR_clock_settime</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设置指定的时间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113</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__NR_clock_gettime</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获取指定的时间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114</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__NR_clock_getres</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查找精度指定的时钟</a:t>
                      </a:r>
                      <a:r>
                        <a:rPr lang="en-US" sz="1100" b="0" u="none" strike="noStrike">
                          <a:solidFill>
                            <a:srgbClr val="000000"/>
                          </a:solidFill>
                          <a:effectLst/>
                        </a:rPr>
                        <a:t>clockid</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169</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__NR_gettimeofday</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获取当前时间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171</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__</a:t>
                      </a:r>
                      <a:r>
                        <a:rPr lang="en-US" sz="1100" b="0" u="none" strike="noStrike" dirty="0" err="1">
                          <a:solidFill>
                            <a:srgbClr val="000000"/>
                          </a:solidFill>
                          <a:effectLst/>
                        </a:rPr>
                        <a:t>NR_adjtimex</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调整内核时钟</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a:solidFill>
                            <a:srgbClr val="000000"/>
                          </a:solidFill>
                          <a:effectLst/>
                        </a:rPr>
                        <a:t>N</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975">
                <a:tc>
                  <a:txBody>
                    <a:bodyPr/>
                    <a:lstStyle/>
                    <a:p>
                      <a:pPr algn="ctr" fontAlgn="ctr">
                        <a:spcBef>
                          <a:spcPts val="0"/>
                        </a:spcBef>
                        <a:spcAft>
                          <a:spcPts val="0"/>
                        </a:spcAft>
                      </a:pPr>
                      <a:r>
                        <a:rPr lang="en-US" sz="1100" b="0" u="none" strike="noStrike">
                          <a:solidFill>
                            <a:srgbClr val="000000"/>
                          </a:solidFill>
                          <a:effectLst/>
                        </a:rPr>
                        <a:t>266</a:t>
                      </a:r>
                      <a:endParaRPr lang="en-US" altLang="zh-CN"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__</a:t>
                      </a:r>
                      <a:r>
                        <a:rPr lang="en-US" sz="1100" b="0" u="none" strike="noStrike" dirty="0" err="1">
                          <a:solidFill>
                            <a:srgbClr val="000000"/>
                          </a:solidFill>
                          <a:effectLst/>
                        </a:rPr>
                        <a:t>NR_clock_adjtime</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dirty="0">
                          <a:solidFill>
                            <a:srgbClr val="000000"/>
                          </a:solidFill>
                          <a:effectLst/>
                        </a:rPr>
                        <a:t>调整内核时钟</a:t>
                      </a:r>
                      <a:endParaRPr lang="zh-CN" altLang="en-US"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zh-CN" altLang="en-US" sz="1100" b="0" u="none" strike="noStrike">
                          <a:solidFill>
                            <a:srgbClr val="000000"/>
                          </a:solidFill>
                          <a:effectLst/>
                        </a:rPr>
                        <a:t>时间</a:t>
                      </a:r>
                      <a:endParaRPr lang="zh-CN" altLang="en-US" sz="1800" b="0" i="0" u="none" strike="noStrike">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spcBef>
                          <a:spcPts val="0"/>
                        </a:spcBef>
                        <a:spcAft>
                          <a:spcPts val="0"/>
                        </a:spcAft>
                      </a:pPr>
                      <a:r>
                        <a:rPr lang="en-US" sz="1100" b="0" u="none" strike="noStrike" dirty="0">
                          <a:solidFill>
                            <a:srgbClr val="000000"/>
                          </a:solidFill>
                          <a:effectLst/>
                        </a:rPr>
                        <a:t>N</a:t>
                      </a:r>
                      <a:endParaRPr lang="en-US" altLang="zh-CN" sz="1800" b="0" i="0" u="none" strike="noStrike" dirty="0">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决赛问题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2</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ELF</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程序</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LOAD</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段问题）</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p:cNvSpPr txBox="1"/>
          <p:nvPr/>
        </p:nvSpPr>
        <p:spPr>
          <a:xfrm>
            <a:off x="1082675" y="1180465"/>
            <a:ext cx="7842250" cy="769441"/>
          </a:xfrm>
          <a:prstGeom prst="rect">
            <a:avLst/>
          </a:prstGeom>
          <a:noFill/>
        </p:spPr>
        <p:txBody>
          <a:bodyPr wrap="square" rtlCol="0">
            <a:spAutoFit/>
          </a:bodyPr>
          <a:lstStyle/>
          <a:p>
            <a:pPr indent="0">
              <a:buFont typeface="Arial" panose="020B0604020202020204" pitchFamily="34" charset="0"/>
              <a:buNone/>
            </a:pPr>
            <a:r>
              <a:rPr lang="zh-CN" altLang="en-US" sz="2400" b="1" dirty="0"/>
              <a:t>问题描述：</a:t>
            </a:r>
            <a:r>
              <a:rPr lang="en-US" altLang="zh-CN" sz="2000" dirty="0" err="1">
                <a:sym typeface="+mn-ea"/>
              </a:rPr>
              <a:t>运行</a:t>
            </a:r>
            <a:r>
              <a:rPr lang="en-US" altLang="zh-CN" sz="2000" dirty="0">
                <a:sym typeface="+mn-ea"/>
              </a:rPr>
              <a:t> </a:t>
            </a:r>
            <a:r>
              <a:rPr lang="en-US" altLang="zh-CN" sz="2000" dirty="0" err="1">
                <a:sym typeface="+mn-ea"/>
              </a:rPr>
              <a:t>busybox、lmbench</a:t>
            </a:r>
            <a:r>
              <a:rPr lang="en-US" altLang="zh-CN" sz="2000" dirty="0">
                <a:sym typeface="+mn-ea"/>
              </a:rPr>
              <a:t> </a:t>
            </a:r>
            <a:r>
              <a:rPr lang="en-US" altLang="zh-CN" sz="2000" dirty="0" err="1">
                <a:sym typeface="+mn-ea"/>
              </a:rPr>
              <a:t>时出现</a:t>
            </a:r>
            <a:r>
              <a:rPr lang="en-US" altLang="zh-CN" sz="2000" dirty="0">
                <a:sym typeface="+mn-ea"/>
              </a:rPr>
              <a:t> Load </a:t>
            </a:r>
            <a:r>
              <a:rPr lang="en-US" altLang="zh-CN" sz="2000" dirty="0" err="1">
                <a:sym typeface="+mn-ea"/>
              </a:rPr>
              <a:t>Acess</a:t>
            </a:r>
            <a:r>
              <a:rPr lang="en-US" altLang="zh-CN" sz="2000" dirty="0">
                <a:sym typeface="+mn-ea"/>
              </a:rPr>
              <a:t> fault </a:t>
            </a:r>
            <a:r>
              <a:rPr lang="en-US" altLang="zh-CN" sz="2000" dirty="0" err="1">
                <a:sym typeface="+mn-ea"/>
              </a:rPr>
              <a:t>错误</a:t>
            </a:r>
            <a:r>
              <a:rPr lang="zh-CN" altLang="en-US" sz="2000" dirty="0">
                <a:sym typeface="+mn-ea"/>
              </a:rPr>
              <a:t>，错误信息显示地址不合法</a:t>
            </a:r>
            <a:endParaRPr lang="en-US" altLang="zh-CN" sz="2000" dirty="0"/>
          </a:p>
        </p:txBody>
      </p:sp>
      <p:pic>
        <p:nvPicPr>
          <p:cNvPr id="2" name="图片 1"/>
          <p:cNvPicPr>
            <a:picLocks noChangeAspect="1"/>
          </p:cNvPicPr>
          <p:nvPr/>
        </p:nvPicPr>
        <p:blipFill>
          <a:blip r:embed="rId3"/>
          <a:stretch>
            <a:fillRect/>
          </a:stretch>
        </p:blipFill>
        <p:spPr>
          <a:xfrm>
            <a:off x="1229198" y="2402344"/>
            <a:ext cx="9492253" cy="291157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72820" y="170179"/>
              <a:ext cx="87249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决赛问题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2</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ELF</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程序</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LOAD</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段问题）</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文本框 3"/>
          <p:cNvSpPr txBox="1"/>
          <p:nvPr/>
        </p:nvSpPr>
        <p:spPr>
          <a:xfrm>
            <a:off x="1082675" y="1170305"/>
            <a:ext cx="9436100" cy="1384995"/>
          </a:xfrm>
          <a:prstGeom prst="rect">
            <a:avLst/>
          </a:prstGeom>
          <a:noFill/>
        </p:spPr>
        <p:txBody>
          <a:bodyPr wrap="square" rtlCol="0">
            <a:spAutoFit/>
          </a:bodyPr>
          <a:lstStyle/>
          <a:p>
            <a:pPr indent="0">
              <a:buFont typeface="Arial" panose="020B0604020202020204" pitchFamily="34" charset="0"/>
              <a:buNone/>
            </a:pPr>
            <a:r>
              <a:rPr lang="zh-CN" altLang="en-US" sz="2400" b="1" dirty="0"/>
              <a:t>解决方案：</a:t>
            </a:r>
            <a:endParaRPr lang="en-US" altLang="zh-CN" sz="2400" b="1" dirty="0"/>
          </a:p>
          <a:p>
            <a:r>
              <a:rPr lang="zh-CN" altLang="en-US" sz="2000" dirty="0">
                <a:sym typeface="+mn-ea"/>
              </a:rPr>
              <a:t>我们发现初赛的测试程序是可以正常运行不出现上述错误的，于是采用 </a:t>
            </a:r>
            <a:r>
              <a:rPr lang="en-US" altLang="zh-CN" sz="2000" dirty="0" err="1">
                <a:sym typeface="+mn-ea"/>
              </a:rPr>
              <a:t>readelf</a:t>
            </a:r>
            <a:r>
              <a:rPr lang="en-US" altLang="zh-CN" sz="2000" dirty="0">
                <a:sym typeface="+mn-ea"/>
              </a:rPr>
              <a:t> </a:t>
            </a:r>
            <a:r>
              <a:rPr lang="zh-CN" altLang="en-US" sz="2000" dirty="0">
                <a:sym typeface="+mn-ea"/>
              </a:rPr>
              <a:t>工具来分析决赛使用的</a:t>
            </a:r>
            <a:r>
              <a:rPr lang="en-US" altLang="zh-CN" sz="2000" dirty="0">
                <a:sym typeface="+mn-ea"/>
              </a:rPr>
              <a:t>busybox</a:t>
            </a:r>
            <a:r>
              <a:rPr lang="zh-CN" altLang="en-US" sz="2000" dirty="0">
                <a:sym typeface="+mn-ea"/>
              </a:rPr>
              <a:t>和</a:t>
            </a:r>
            <a:r>
              <a:rPr lang="en-US" altLang="zh-CN" sz="2000" dirty="0" err="1">
                <a:sym typeface="+mn-ea"/>
              </a:rPr>
              <a:t>lmbench</a:t>
            </a:r>
            <a:r>
              <a:rPr lang="zh-CN" altLang="en-US" sz="2000" dirty="0">
                <a:sym typeface="+mn-ea"/>
              </a:rPr>
              <a:t>相比初赛程序的区别，以初赛的</a:t>
            </a:r>
            <a:r>
              <a:rPr lang="en-US" altLang="zh-CN" sz="2000" dirty="0">
                <a:sym typeface="+mn-ea"/>
              </a:rPr>
              <a:t>open</a:t>
            </a:r>
            <a:r>
              <a:rPr lang="zh-CN" altLang="en-US" sz="2000" dirty="0">
                <a:sym typeface="+mn-ea"/>
              </a:rPr>
              <a:t>测试程序和决赛的</a:t>
            </a:r>
            <a:r>
              <a:rPr lang="en-US" altLang="zh-CN" sz="2000" dirty="0" err="1">
                <a:sym typeface="+mn-ea"/>
              </a:rPr>
              <a:t>lmbench</a:t>
            </a:r>
            <a:r>
              <a:rPr lang="zh-CN" altLang="en-US" sz="2000" dirty="0">
                <a:sym typeface="+mn-ea"/>
              </a:rPr>
              <a:t>程序为例：</a:t>
            </a:r>
            <a:endParaRPr lang="en-US" altLang="zh-CN" sz="2000" dirty="0"/>
          </a:p>
        </p:txBody>
      </p:sp>
      <p:pic>
        <p:nvPicPr>
          <p:cNvPr id="11" name="图片 10" descr="elf2"/>
          <p:cNvPicPr>
            <a:picLocks noChangeAspect="1"/>
          </p:cNvPicPr>
          <p:nvPr/>
        </p:nvPicPr>
        <p:blipFill>
          <a:blip r:embed="rId3"/>
          <a:stretch>
            <a:fillRect/>
          </a:stretch>
        </p:blipFill>
        <p:spPr>
          <a:xfrm>
            <a:off x="491446" y="3429049"/>
            <a:ext cx="5422097" cy="1722185"/>
          </a:xfrm>
          <a:prstGeom prst="rect">
            <a:avLst/>
          </a:prstGeom>
        </p:spPr>
      </p:pic>
      <p:sp>
        <p:nvSpPr>
          <p:cNvPr id="12" name="文本框 11"/>
          <p:cNvSpPr txBox="1"/>
          <p:nvPr/>
        </p:nvSpPr>
        <p:spPr>
          <a:xfrm>
            <a:off x="972820" y="2985490"/>
            <a:ext cx="4570730" cy="368300"/>
          </a:xfrm>
          <a:prstGeom prst="rect">
            <a:avLst/>
          </a:prstGeom>
          <a:noFill/>
        </p:spPr>
        <p:txBody>
          <a:bodyPr wrap="square" rtlCol="0">
            <a:spAutoFit/>
          </a:bodyPr>
          <a:lstStyle/>
          <a:p>
            <a:r>
              <a:rPr dirty="0" err="1"/>
              <a:t>初赛阶段的测试程序</a:t>
            </a:r>
            <a:r>
              <a:rPr dirty="0"/>
              <a:t> open 的 ELF </a:t>
            </a:r>
            <a:r>
              <a:rPr dirty="0" err="1"/>
              <a:t>信息</a:t>
            </a:r>
            <a:endParaRPr dirty="0"/>
          </a:p>
        </p:txBody>
      </p:sp>
      <p:pic>
        <p:nvPicPr>
          <p:cNvPr id="14" name="图片 13" descr="elf1"/>
          <p:cNvPicPr>
            <a:picLocks noChangeAspect="1"/>
          </p:cNvPicPr>
          <p:nvPr/>
        </p:nvPicPr>
        <p:blipFill>
          <a:blip r:embed="rId4"/>
          <a:stretch>
            <a:fillRect/>
          </a:stretch>
        </p:blipFill>
        <p:spPr>
          <a:xfrm>
            <a:off x="6378407" y="3429049"/>
            <a:ext cx="5459948" cy="3205195"/>
          </a:xfrm>
          <a:prstGeom prst="rect">
            <a:avLst/>
          </a:prstGeom>
        </p:spPr>
      </p:pic>
      <p:sp>
        <p:nvSpPr>
          <p:cNvPr id="15" name="文本框 14"/>
          <p:cNvSpPr txBox="1"/>
          <p:nvPr/>
        </p:nvSpPr>
        <p:spPr>
          <a:xfrm>
            <a:off x="8039735" y="2996943"/>
            <a:ext cx="2479040" cy="368300"/>
          </a:xfrm>
          <a:prstGeom prst="rect">
            <a:avLst/>
          </a:prstGeom>
          <a:noFill/>
        </p:spPr>
        <p:txBody>
          <a:bodyPr wrap="square" rtlCol="0">
            <a:spAutoFit/>
          </a:bodyPr>
          <a:lstStyle/>
          <a:p>
            <a:r>
              <a:rPr lang="en-US" altLang="zh-CN" dirty="0" err="1"/>
              <a:t>lmbench</a:t>
            </a:r>
            <a:r>
              <a:rPr lang="en-US" altLang="zh-CN" dirty="0"/>
              <a:t> ELF</a:t>
            </a:r>
            <a:r>
              <a:rPr lang="zh-CN" altLang="en-US" dirty="0"/>
              <a:t>信息</a:t>
            </a:r>
            <a:endParaRPr lang="zh-CN" altLang="en-US" dirty="0"/>
          </a:p>
        </p:txBody>
      </p:sp>
      <p:sp>
        <p:nvSpPr>
          <p:cNvPr id="16" name="矩形 15"/>
          <p:cNvSpPr/>
          <p:nvPr/>
        </p:nvSpPr>
        <p:spPr>
          <a:xfrm>
            <a:off x="6378406" y="4105377"/>
            <a:ext cx="4995086" cy="286035"/>
          </a:xfrm>
          <a:prstGeom prst="rect">
            <a:avLst/>
          </a:prstGeom>
          <a:no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78406" y="6215864"/>
            <a:ext cx="5407780" cy="418380"/>
          </a:xfrm>
          <a:prstGeom prst="rect">
            <a:avLst/>
          </a:prstGeom>
          <a:no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p:cNvSpPr/>
          <p:nvPr/>
        </p:nvSpPr>
        <p:spPr>
          <a:xfrm rot="19535762">
            <a:off x="3815547" y="5016056"/>
            <a:ext cx="2663505" cy="36830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82675" y="6040713"/>
            <a:ext cx="3371799" cy="369332"/>
          </a:xfrm>
          <a:prstGeom prst="rect">
            <a:avLst/>
          </a:prstGeom>
          <a:noFill/>
        </p:spPr>
        <p:txBody>
          <a:bodyPr wrap="square">
            <a:spAutoFit/>
          </a:bodyPr>
          <a:lstStyle/>
          <a:p>
            <a:r>
              <a:rPr lang="en-US" altLang="zh-CN" dirty="0" err="1"/>
              <a:t>lmbench</a:t>
            </a:r>
            <a:r>
              <a:rPr lang="en-US" altLang="zh-CN" dirty="0"/>
              <a:t> </a:t>
            </a:r>
            <a:r>
              <a:rPr lang="zh-CN" altLang="en-US" dirty="0"/>
              <a:t>多了许多段需要加载</a:t>
            </a:r>
            <a:endParaRPr lang="zh-CN" altLang="en-US" dirty="0"/>
          </a:p>
        </p:txBody>
      </p:sp>
      <p:sp>
        <p:nvSpPr>
          <p:cNvPr id="20" name="箭头: 右 19"/>
          <p:cNvSpPr/>
          <p:nvPr/>
        </p:nvSpPr>
        <p:spPr>
          <a:xfrm rot="353986">
            <a:off x="4521221" y="6157672"/>
            <a:ext cx="1642901" cy="36830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82980" y="114299"/>
              <a:ext cx="8521700" cy="436245"/>
            </a:xfrm>
            <a:prstGeom prst="rect">
              <a:avLst/>
            </a:prstGeom>
            <a:noFill/>
          </p:spPr>
          <p:txBody>
            <a:bodyPr wrap="square" lIns="68562" tIns="34281" rIns="68562" bIns="34281" rtlCol="0">
              <a:spAutoFit/>
            </a:bodyPr>
            <a:lstStyle/>
            <a:p>
              <a:pPr algn="just">
                <a:buClr>
                  <a:prstClr val="white"/>
                </a:buClr>
              </a:pP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遇到的问题及解决方法</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决赛问题</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2</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ELF</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程序</a:t>
              </a:r>
              <a:r>
                <a:rPr lang="en-US" altLang="zh-CN" sz="2400" b="1">
                  <a:solidFill>
                    <a:schemeClr val="bg1"/>
                  </a:solidFill>
                  <a:latin typeface="Arial" panose="020B0604020202020204" pitchFamily="34" charset="0"/>
                  <a:ea typeface="微软雅黑" panose="020B0503020204020204" pitchFamily="34" charset="-122"/>
                  <a:sym typeface="Arial" panose="020B0604020202020204" pitchFamily="34" charset="0"/>
                </a:rPr>
                <a:t>LOAD</a:t>
              </a:r>
              <a:r>
                <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rPr>
                <a:t>段问题）</a:t>
              </a:r>
              <a:endParaRPr lang="zh-CN" altLang="en-US" sz="24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 name="文本框 6"/>
          <p:cNvSpPr txBox="1"/>
          <p:nvPr/>
        </p:nvSpPr>
        <p:spPr>
          <a:xfrm>
            <a:off x="579203" y="5634438"/>
            <a:ext cx="10263739" cy="923330"/>
          </a:xfrm>
          <a:prstGeom prst="rect">
            <a:avLst/>
          </a:prstGeom>
          <a:noFill/>
        </p:spPr>
        <p:txBody>
          <a:bodyPr wrap="square" rtlCol="0">
            <a:spAutoFit/>
          </a:bodyPr>
          <a:lstStyle/>
          <a:p>
            <a:endParaRPr lang="en-US" altLang="zh-CN" dirty="0"/>
          </a:p>
          <a:p>
            <a:r>
              <a:rPr lang="zh-CN" altLang="en-US" dirty="0"/>
              <a:t>我们在载入</a:t>
            </a:r>
            <a:r>
              <a:rPr lang="en-US" altLang="zh-CN" dirty="0"/>
              <a:t>LOAD</a:t>
            </a:r>
            <a:r>
              <a:rPr lang="zh-CN" altLang="en-US" dirty="0"/>
              <a:t>段时对虚拟地址按页进行了向下取整然后载入，</a:t>
            </a:r>
            <a:r>
              <a:rPr lang="en-US" altLang="zh-CN" dirty="0"/>
              <a:t>busybox</a:t>
            </a:r>
            <a:r>
              <a:rPr lang="zh-CN" altLang="en-US" dirty="0"/>
              <a:t>和</a:t>
            </a:r>
            <a:r>
              <a:rPr lang="en-US" altLang="zh-CN" dirty="0" err="1"/>
              <a:t>lmbench</a:t>
            </a:r>
            <a:r>
              <a:rPr lang="zh-CN" altLang="en-US" dirty="0"/>
              <a:t>仍然出现了段加载错误，非常遗憾的是，我们直到决赛一阶段二阶段结束也没能再找出是哪里的问题</a:t>
            </a:r>
            <a:endParaRPr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988" t="10866" r="16131" b="7559"/>
          <a:stretch>
            <a:fillRect/>
          </a:stretch>
        </p:blipFill>
        <p:spPr>
          <a:xfrm>
            <a:off x="660400" y="934085"/>
            <a:ext cx="7762240" cy="4248785"/>
          </a:xfrm>
          <a:prstGeom prst="rect">
            <a:avLst/>
          </a:prstGeom>
        </p:spPr>
      </p:pic>
      <p:sp>
        <p:nvSpPr>
          <p:cNvPr id="11" name="文本框 10"/>
          <p:cNvSpPr txBox="1"/>
          <p:nvPr/>
        </p:nvSpPr>
        <p:spPr>
          <a:xfrm>
            <a:off x="8529250" y="1854031"/>
            <a:ext cx="3175799" cy="2308324"/>
          </a:xfrm>
          <a:prstGeom prst="rect">
            <a:avLst/>
          </a:prstGeom>
          <a:noFill/>
        </p:spPr>
        <p:txBody>
          <a:bodyPr wrap="square">
            <a:spAutoFit/>
          </a:bodyPr>
          <a:lstStyle/>
          <a:p>
            <a:r>
              <a:rPr lang="zh-CN" altLang="en-US" dirty="0"/>
              <a:t>根据之前比赛技术群里大家的讨论以及北京航空航天大学的同学直播介绍，我们判断</a:t>
            </a:r>
            <a:r>
              <a:rPr lang="en-US" altLang="zh-CN" dirty="0" err="1"/>
              <a:t>lmbench</a:t>
            </a:r>
            <a:r>
              <a:rPr lang="zh-CN" altLang="en-US" dirty="0"/>
              <a:t>也是由于只读数据和可读写数据放在了同一页，第二个 </a:t>
            </a:r>
            <a:r>
              <a:rPr lang="en-US" altLang="zh-CN" dirty="0"/>
              <a:t>LOAD </a:t>
            </a:r>
            <a:r>
              <a:rPr lang="zh-CN" altLang="en-US" dirty="0"/>
              <a:t>的段的首地址没有按页对齐，因此才会在执行时出现段加载错误。</a:t>
            </a:r>
            <a:endParaRPr lang="zh-CN" altLang="en-US" dirty="0"/>
          </a:p>
        </p:txBody>
      </p:sp>
      <p:sp>
        <p:nvSpPr>
          <p:cNvPr id="12" name="文本框 11"/>
          <p:cNvSpPr txBox="1"/>
          <p:nvPr/>
        </p:nvSpPr>
        <p:spPr>
          <a:xfrm>
            <a:off x="1448973" y="5239146"/>
            <a:ext cx="5113020" cy="338554"/>
          </a:xfrm>
          <a:prstGeom prst="rect">
            <a:avLst/>
          </a:prstGeom>
          <a:noFill/>
        </p:spPr>
        <p:txBody>
          <a:bodyPr wrap="square">
            <a:spAutoFit/>
          </a:bodyPr>
          <a:lstStyle/>
          <a:p>
            <a:r>
              <a:rPr lang="zh-CN" altLang="en-US" sz="1600" dirty="0"/>
              <a:t>北京航空航天大学同学所作技术汇报中对此问题的截图</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背景色块"/>
          <p:cNvSpPr/>
          <p:nvPr/>
        </p:nvSpPr>
        <p:spPr>
          <a:xfrm>
            <a:off x="0" y="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5196000" y="1794915"/>
            <a:ext cx="1800000" cy="2289524"/>
            <a:chOff x="5196000" y="1794915"/>
            <a:chExt cx="1800000" cy="2289524"/>
          </a:xfrm>
        </p:grpSpPr>
        <p:sp>
          <p:nvSpPr>
            <p:cNvPr id="12" name="打底色块"/>
            <p:cNvSpPr>
              <a:spLocks noChangeAspect="1"/>
            </p:cNvSpPr>
            <p:nvPr/>
          </p:nvSpPr>
          <p:spPr>
            <a:xfrm>
              <a:off x="5196000" y="1794915"/>
              <a:ext cx="1800000" cy="2289524"/>
            </a:xfrm>
            <a:prstGeom prst="rect">
              <a:avLst/>
            </a:prstGeom>
            <a:solidFill>
              <a:schemeClr val="bg1"/>
            </a:solidFill>
            <a:ln>
              <a:solidFill>
                <a:schemeClr val="bg1">
                  <a:lumMod val="95000"/>
                </a:schemeClr>
              </a:solidFill>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01"/>
            <p:cNvSpPr txBox="1"/>
            <p:nvPr/>
          </p:nvSpPr>
          <p:spPr>
            <a:xfrm>
              <a:off x="5238750" y="2277958"/>
              <a:ext cx="1714500" cy="1322070"/>
            </a:xfrm>
            <a:prstGeom prst="rect">
              <a:avLst/>
            </a:prstGeom>
            <a:noFill/>
          </p:spPr>
          <p:txBody>
            <a:bodyPr wrap="square" rtlCol="0">
              <a:spAutoFit/>
            </a:bodyPr>
            <a:lstStyle/>
            <a:p>
              <a:pPr algn="ctr" defTabSz="457200"/>
              <a:r>
                <a:rPr lang="en-US" altLang="zh-CN" sz="800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8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基础扎实"/>
          <p:cNvSpPr txBox="1"/>
          <p:nvPr/>
        </p:nvSpPr>
        <p:spPr>
          <a:xfrm>
            <a:off x="3683635" y="4371340"/>
            <a:ext cx="4824730"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总结与体会</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7" name="点缀线段"/>
          <p:cNvCxnSpPr/>
          <p:nvPr/>
        </p:nvCxnSpPr>
        <p:spPr>
          <a:xfrm>
            <a:off x="5761994" y="538473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22" presetClass="entr" presetSubtype="1" fill="hold" grpId="0"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750"/>
                                        <p:tgtEl>
                                          <p:spTgt spid="11"/>
                                        </p:tgtEl>
                                      </p:cBhvr>
                                    </p:animEffect>
                                  </p:childTnLst>
                                </p:cTn>
                              </p:par>
                              <p:par>
                                <p:cTn id="11" presetID="53" presetClass="entr" presetSubtype="16" fill="hold" nodeType="withEffect">
                                  <p:stCondLst>
                                    <p:cond delay="800"/>
                                  </p:stCondLst>
                                  <p:childTnLst>
                                    <p:set>
                                      <p:cBhvr>
                                        <p:cTn id="12" dur="1" fill="hold">
                                          <p:stCondLst>
                                            <p:cond delay="0"/>
                                          </p:stCondLst>
                                        </p:cTn>
                                        <p:tgtEl>
                                          <p:spTgt spid="2"/>
                                        </p:tgtEl>
                                        <p:attrNameLst>
                                          <p:attrName>style.visibility</p:attrName>
                                        </p:attrNameLst>
                                      </p:cBhvr>
                                      <p:to>
                                        <p:strVal val="visible"/>
                                      </p:to>
                                    </p:set>
                                    <p:anim calcmode="lin" valueType="num">
                                      <p:cBhvr>
                                        <p:cTn id="13" dur="750" fill="hold"/>
                                        <p:tgtEl>
                                          <p:spTgt spid="2"/>
                                        </p:tgtEl>
                                        <p:attrNameLst>
                                          <p:attrName>ppt_w</p:attrName>
                                        </p:attrNameLst>
                                      </p:cBhvr>
                                      <p:tavLst>
                                        <p:tav tm="0">
                                          <p:val>
                                            <p:fltVal val="0"/>
                                          </p:val>
                                        </p:tav>
                                        <p:tav tm="100000">
                                          <p:val>
                                            <p:strVal val="#ppt_w"/>
                                          </p:val>
                                        </p:tav>
                                      </p:tavLst>
                                    </p:anim>
                                    <p:anim calcmode="lin" valueType="num">
                                      <p:cBhvr>
                                        <p:cTn id="14" dur="750" fill="hold"/>
                                        <p:tgtEl>
                                          <p:spTgt spid="2"/>
                                        </p:tgtEl>
                                        <p:attrNameLst>
                                          <p:attrName>ppt_h</p:attrName>
                                        </p:attrNameLst>
                                      </p:cBhvr>
                                      <p:tavLst>
                                        <p:tav tm="0">
                                          <p:val>
                                            <p:fltVal val="0"/>
                                          </p:val>
                                        </p:tav>
                                        <p:tav tm="100000">
                                          <p:val>
                                            <p:strVal val="#ppt_h"/>
                                          </p:val>
                                        </p:tav>
                                      </p:tavLst>
                                    </p:anim>
                                    <p:animEffect transition="in" filter="fade">
                                      <p:cBhvr>
                                        <p:cTn id="15" dur="750"/>
                                        <p:tgtEl>
                                          <p:spTgt spid="2"/>
                                        </p:tgtEl>
                                      </p:cBhvr>
                                    </p:animEffect>
                                  </p:childTnLst>
                                </p:cTn>
                              </p:par>
                              <p:par>
                                <p:cTn id="16" presetID="6" presetClass="emph" presetSubtype="0" autoRev="1" fill="hold" nodeType="withEffect">
                                  <p:stCondLst>
                                    <p:cond delay="1200"/>
                                  </p:stCondLst>
                                  <p:childTnLst>
                                    <p:animScale>
                                      <p:cBhvr>
                                        <p:cTn id="17" dur="400" fill="hold"/>
                                        <p:tgtEl>
                                          <p:spTgt spid="2"/>
                                        </p:tgtEl>
                                      </p:cBhvr>
                                      <p:by x="115000" y="115000"/>
                                    </p:animScale>
                                  </p:childTnLst>
                                </p:cTn>
                              </p:par>
                              <p:par>
                                <p:cTn id="18" presetID="50" presetClass="entr" presetSubtype="0" decel="100000" fill="hold" grpId="0" nodeType="withEffect">
                                  <p:stCondLst>
                                    <p:cond delay="1600"/>
                                  </p:stCondLst>
                                  <p:iterate type="lt">
                                    <p:tmPct val="10000"/>
                                  </p:iterate>
                                  <p:childTnLst>
                                    <p:set>
                                      <p:cBhvr>
                                        <p:cTn id="19" dur="1" fill="hold">
                                          <p:stCondLst>
                                            <p:cond delay="0"/>
                                          </p:stCondLst>
                                        </p:cTn>
                                        <p:tgtEl>
                                          <p:spTgt spid="18"/>
                                        </p:tgtEl>
                                        <p:attrNameLst>
                                          <p:attrName>style.visibility</p:attrName>
                                        </p:attrNameLst>
                                      </p:cBhvr>
                                      <p:to>
                                        <p:strVal val="visible"/>
                                      </p:to>
                                    </p:set>
                                    <p:anim calcmode="lin" valueType="num">
                                      <p:cBhvr>
                                        <p:cTn id="20" dur="750" fill="hold"/>
                                        <p:tgtEl>
                                          <p:spTgt spid="18"/>
                                        </p:tgtEl>
                                        <p:attrNameLst>
                                          <p:attrName>ppt_w</p:attrName>
                                        </p:attrNameLst>
                                      </p:cBhvr>
                                      <p:tavLst>
                                        <p:tav tm="0">
                                          <p:val>
                                            <p:strVal val="#ppt_w+.3"/>
                                          </p:val>
                                        </p:tav>
                                        <p:tav tm="100000">
                                          <p:val>
                                            <p:strVal val="#ppt_w"/>
                                          </p:val>
                                        </p:tav>
                                      </p:tavLst>
                                    </p:anim>
                                    <p:anim calcmode="lin" valueType="num">
                                      <p:cBhvr>
                                        <p:cTn id="21" dur="750" fill="hold"/>
                                        <p:tgtEl>
                                          <p:spTgt spid="18"/>
                                        </p:tgtEl>
                                        <p:attrNameLst>
                                          <p:attrName>ppt_h</p:attrName>
                                        </p:attrNameLst>
                                      </p:cBhvr>
                                      <p:tavLst>
                                        <p:tav tm="0">
                                          <p:val>
                                            <p:strVal val="#ppt_h"/>
                                          </p:val>
                                        </p:tav>
                                        <p:tav tm="100000">
                                          <p:val>
                                            <p:strVal val="#ppt_h"/>
                                          </p:val>
                                        </p:tav>
                                      </p:tavLst>
                                    </p:anim>
                                    <p:animEffect transition="in" filter="fade">
                                      <p:cBhvr>
                                        <p:cTn id="22" dur="750"/>
                                        <p:tgtEl>
                                          <p:spTgt spid="18"/>
                                        </p:tgtEl>
                                      </p:cBhvr>
                                    </p:animEffect>
                                  </p:childTnLst>
                                </p:cTn>
                              </p:par>
                              <p:par>
                                <p:cTn id="23" presetID="16" presetClass="entr" presetSubtype="37" fill="hold"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1" grpId="0" bldLvl="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1003300" y="114271"/>
              <a:ext cx="8217902" cy="500119"/>
            </a:xfrm>
            <a:prstGeom prst="rect">
              <a:avLst/>
            </a:prstGeom>
            <a:noFill/>
          </p:spPr>
          <p:txBody>
            <a:bodyPr wrap="square" lIns="68562" tIns="34281" rIns="68562" bIns="34281" rtlCol="0">
              <a:spAutoFit/>
            </a:bodyPr>
            <a:lstStyle/>
            <a:p>
              <a:pPr algn="just">
                <a:buClr>
                  <a:prstClr val="white"/>
                </a:buCl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总结 </a:t>
              </a: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Summary</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文本框 10"/>
          <p:cNvSpPr txBox="1"/>
          <p:nvPr/>
        </p:nvSpPr>
        <p:spPr>
          <a:xfrm>
            <a:off x="819391" y="1244985"/>
            <a:ext cx="3606068"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此次竞赛中我们学到了</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p:txBody>
      </p:sp>
      <p:pic>
        <p:nvPicPr>
          <p:cNvPr id="1026" name="Picture 2" descr="risc-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3585" y="1645773"/>
            <a:ext cx="1926083" cy="1576625"/>
          </a:xfrm>
          <a:prstGeom prst="rect">
            <a:avLst/>
          </a:prstGeom>
          <a:noFill/>
        </p:spPr>
      </p:pic>
      <p:pic>
        <p:nvPicPr>
          <p:cNvPr id="3074" name="Picture 2"/>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7443" y="3635603"/>
            <a:ext cx="1520270" cy="1520270"/>
          </a:xfrm>
          <a:prstGeom prst="rect">
            <a:avLst/>
          </a:prstGeom>
          <a:noFill/>
        </p:spPr>
      </p:pic>
      <p:pic>
        <p:nvPicPr>
          <p:cNvPr id="4098" name="Picture 2"/>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72083" y="4577463"/>
            <a:ext cx="1447800" cy="1447800"/>
          </a:xfrm>
          <a:prstGeom prst="rect">
            <a:avLst/>
          </a:prstGeom>
          <a:noFill/>
        </p:spPr>
      </p:pic>
      <p:sp>
        <p:nvSpPr>
          <p:cNvPr id="2" name="文本框 1"/>
          <p:cNvSpPr txBox="1"/>
          <p:nvPr/>
        </p:nvSpPr>
        <p:spPr>
          <a:xfrm>
            <a:off x="1003300" y="1841242"/>
            <a:ext cx="7498976" cy="5016758"/>
          </a:xfrm>
          <a:prstGeom prst="rect">
            <a:avLst/>
          </a:prstGeom>
          <a:noFill/>
        </p:spPr>
        <p:txBody>
          <a:bodyPr wrap="square" rtlCol="0">
            <a:spAutoFit/>
          </a:bodyPr>
          <a:lstStyle/>
          <a:p>
            <a:pPr marL="457200" indent="-457200">
              <a:buFont typeface="+mj-lt"/>
              <a:buAutoNum type="arabicPeriod"/>
            </a:pPr>
            <a:r>
              <a:rPr lang="en-US" altLang="zh-CN" sz="2000" dirty="0" err="1">
                <a:latin typeface="微软雅黑" panose="020B0503020204020204" pitchFamily="34" charset="-122"/>
                <a:ea typeface="微软雅黑" panose="020B0503020204020204" pitchFamily="34" charset="-122"/>
              </a:rPr>
              <a:t>ucore</a:t>
            </a:r>
            <a:r>
              <a:rPr lang="zh-CN" altLang="en-US" sz="2000" dirty="0">
                <a:latin typeface="微软雅黑" panose="020B0503020204020204" pitchFamily="34" charset="-122"/>
                <a:ea typeface="微软雅黑" panose="020B0503020204020204" pitchFamily="34" charset="-122"/>
              </a:rPr>
              <a:t>操作系统的内存管理、进程管理、文件系统等部分的相关知识和算法，对操作系统有了更为深入的认识；</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000" dirty="0">
                <a:latin typeface="微软雅黑" panose="020B0503020204020204" pitchFamily="34" charset="-122"/>
                <a:ea typeface="微软雅黑" panose="020B0503020204020204" pitchFamily="34" charset="-122"/>
              </a:rPr>
              <a:t>团队协作的重要性，操作系统是较为复杂的，一人全部完成有较大难度，而合理安排团队分工协作可以提高效率；</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000" dirty="0">
                <a:latin typeface="微软雅黑" panose="020B0503020204020204" pitchFamily="34" charset="-122"/>
                <a:ea typeface="微软雅黑" panose="020B0503020204020204" pitchFamily="34" charset="-122"/>
              </a:rPr>
              <a:t>学习了</a:t>
            </a:r>
            <a:r>
              <a:rPr lang="en-US"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的系统调用相关的知识，掌握了系统调用开发的方法；</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000" dirty="0">
                <a:latin typeface="微软雅黑" panose="020B0503020204020204" pitchFamily="34" charset="-122"/>
                <a:ea typeface="微软雅黑" panose="020B0503020204020204" pitchFamily="34" charset="-122"/>
              </a:rPr>
              <a:t>在查错的过程中学习并梳理了</a:t>
            </a:r>
            <a:r>
              <a:rPr lang="en-US" altLang="zh-CN" sz="2000" dirty="0">
                <a:latin typeface="微软雅黑" panose="020B0503020204020204" pitchFamily="34" charset="-122"/>
                <a:ea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rPr>
              <a:t>所使用的</a:t>
            </a:r>
            <a:r>
              <a:rPr lang="en-US" altLang="zh-CN" sz="2000" dirty="0">
                <a:latin typeface="微软雅黑" panose="020B0503020204020204" pitchFamily="34" charset="-122"/>
                <a:ea typeface="微软雅黑" panose="020B0503020204020204" pitchFamily="34" charset="-122"/>
              </a:rPr>
              <a:t>ELF</a:t>
            </a:r>
            <a:r>
              <a:rPr lang="zh-CN" altLang="en-US" sz="2000" dirty="0">
                <a:latin typeface="微软雅黑" panose="020B0503020204020204" pitchFamily="34" charset="-122"/>
                <a:ea typeface="微软雅黑" panose="020B0503020204020204" pitchFamily="34" charset="-122"/>
              </a:rPr>
              <a:t>文件梳理，搞懂其执行原理和流程</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000" dirty="0">
                <a:latin typeface="微软雅黑" panose="020B0503020204020204" pitchFamily="34" charset="-122"/>
                <a:ea typeface="微软雅黑" panose="020B0503020204020204" pitchFamily="34" charset="-122"/>
              </a:rPr>
              <a:t>学会使用高效工具促进嵌入式操作系统的开发、调试；</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r>
              <a:rPr lang="zh-CN" altLang="en-US" sz="2000" dirty="0">
                <a:latin typeface="微软雅黑" panose="020B0503020204020204" pitchFamily="34" charset="-122"/>
                <a:ea typeface="微软雅黑" panose="020B0503020204020204" pitchFamily="34" charset="-122"/>
              </a:rPr>
              <a:t>了解了</a:t>
            </a:r>
            <a:r>
              <a:rPr lang="en-US" altLang="zh-CN" sz="2000" dirty="0">
                <a:latin typeface="微软雅黑" panose="020B0503020204020204" pitchFamily="34" charset="-122"/>
                <a:ea typeface="微软雅黑" panose="020B0503020204020204" pitchFamily="34" charset="-122"/>
              </a:rPr>
              <a:t>RISC-V</a:t>
            </a:r>
            <a:r>
              <a:rPr lang="zh-CN" altLang="en-US" sz="2000" dirty="0">
                <a:latin typeface="微软雅黑" panose="020B0503020204020204" pitchFamily="34" charset="-122"/>
                <a:ea typeface="微软雅黑" panose="020B0503020204020204" pitchFamily="34" charset="-122"/>
              </a:rPr>
              <a:t>指令集的语法和发展情况；</a:t>
            </a:r>
            <a:endParaRPr lang="en-US" altLang="zh-CN" sz="2000" dirty="0">
              <a:latin typeface="微软雅黑" panose="020B0503020204020204" pitchFamily="34" charset="-122"/>
              <a:ea typeface="微软雅黑" panose="020B0503020204020204" pitchFamily="34" charset="-122"/>
            </a:endParaRPr>
          </a:p>
          <a:p>
            <a:pPr marL="457200" indent="-457200">
              <a:buFont typeface="+mj-lt"/>
              <a:buAutoNum type="arabicPeriod"/>
            </a:pP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背景色块"/>
          <p:cNvSpPr/>
          <p:nvPr/>
        </p:nvSpPr>
        <p:spPr>
          <a:xfrm>
            <a:off x="0" y="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5196000" y="1794915"/>
            <a:ext cx="1800000" cy="2289524"/>
            <a:chOff x="5196000" y="1794915"/>
            <a:chExt cx="1800000" cy="2289524"/>
          </a:xfrm>
        </p:grpSpPr>
        <p:sp>
          <p:nvSpPr>
            <p:cNvPr id="12" name="打底色块"/>
            <p:cNvSpPr>
              <a:spLocks noChangeAspect="1"/>
            </p:cNvSpPr>
            <p:nvPr/>
          </p:nvSpPr>
          <p:spPr>
            <a:xfrm>
              <a:off x="5196000" y="1794915"/>
              <a:ext cx="1800000" cy="2289524"/>
            </a:xfrm>
            <a:prstGeom prst="rect">
              <a:avLst/>
            </a:prstGeom>
            <a:solidFill>
              <a:schemeClr val="bg1"/>
            </a:solidFill>
            <a:ln>
              <a:solidFill>
                <a:schemeClr val="bg1">
                  <a:lumMod val="95000"/>
                </a:schemeClr>
              </a:solidFill>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01"/>
            <p:cNvSpPr txBox="1"/>
            <p:nvPr/>
          </p:nvSpPr>
          <p:spPr>
            <a:xfrm>
              <a:off x="5238750" y="2277958"/>
              <a:ext cx="1714500" cy="1323439"/>
            </a:xfrm>
            <a:prstGeom prst="rect">
              <a:avLst/>
            </a:prstGeom>
            <a:noFill/>
          </p:spPr>
          <p:txBody>
            <a:bodyPr wrap="square" rtlCol="0">
              <a:spAutoFit/>
            </a:bodyPr>
            <a:lstStyle/>
            <a:p>
              <a:pPr algn="ctr" defTabSz="457200"/>
              <a:r>
                <a:rPr lang="en-US" altLang="zh-CN" sz="800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8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基础扎实"/>
          <p:cNvSpPr txBox="1"/>
          <p:nvPr/>
        </p:nvSpPr>
        <p:spPr>
          <a:xfrm>
            <a:off x="3521710" y="4371340"/>
            <a:ext cx="4824730"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比赛分析与目标</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7" name="点缀线段"/>
          <p:cNvCxnSpPr/>
          <p:nvPr/>
        </p:nvCxnSpPr>
        <p:spPr>
          <a:xfrm>
            <a:off x="5761994" y="538473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22" presetClass="entr" presetSubtype="1" fill="hold" grpId="0"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750"/>
                                        <p:tgtEl>
                                          <p:spTgt spid="11"/>
                                        </p:tgtEl>
                                      </p:cBhvr>
                                    </p:animEffect>
                                  </p:childTnLst>
                                </p:cTn>
                              </p:par>
                              <p:par>
                                <p:cTn id="11" presetID="53" presetClass="entr" presetSubtype="16" fill="hold" nodeType="withEffect">
                                  <p:stCondLst>
                                    <p:cond delay="800"/>
                                  </p:stCondLst>
                                  <p:childTnLst>
                                    <p:set>
                                      <p:cBhvr>
                                        <p:cTn id="12" dur="1" fill="hold">
                                          <p:stCondLst>
                                            <p:cond delay="0"/>
                                          </p:stCondLst>
                                        </p:cTn>
                                        <p:tgtEl>
                                          <p:spTgt spid="2"/>
                                        </p:tgtEl>
                                        <p:attrNameLst>
                                          <p:attrName>style.visibility</p:attrName>
                                        </p:attrNameLst>
                                      </p:cBhvr>
                                      <p:to>
                                        <p:strVal val="visible"/>
                                      </p:to>
                                    </p:set>
                                    <p:anim calcmode="lin" valueType="num">
                                      <p:cBhvr>
                                        <p:cTn id="13" dur="750" fill="hold"/>
                                        <p:tgtEl>
                                          <p:spTgt spid="2"/>
                                        </p:tgtEl>
                                        <p:attrNameLst>
                                          <p:attrName>ppt_w</p:attrName>
                                        </p:attrNameLst>
                                      </p:cBhvr>
                                      <p:tavLst>
                                        <p:tav tm="0">
                                          <p:val>
                                            <p:fltVal val="0"/>
                                          </p:val>
                                        </p:tav>
                                        <p:tav tm="100000">
                                          <p:val>
                                            <p:strVal val="#ppt_w"/>
                                          </p:val>
                                        </p:tav>
                                      </p:tavLst>
                                    </p:anim>
                                    <p:anim calcmode="lin" valueType="num">
                                      <p:cBhvr>
                                        <p:cTn id="14" dur="750" fill="hold"/>
                                        <p:tgtEl>
                                          <p:spTgt spid="2"/>
                                        </p:tgtEl>
                                        <p:attrNameLst>
                                          <p:attrName>ppt_h</p:attrName>
                                        </p:attrNameLst>
                                      </p:cBhvr>
                                      <p:tavLst>
                                        <p:tav tm="0">
                                          <p:val>
                                            <p:fltVal val="0"/>
                                          </p:val>
                                        </p:tav>
                                        <p:tav tm="100000">
                                          <p:val>
                                            <p:strVal val="#ppt_h"/>
                                          </p:val>
                                        </p:tav>
                                      </p:tavLst>
                                    </p:anim>
                                    <p:animEffect transition="in" filter="fade">
                                      <p:cBhvr>
                                        <p:cTn id="15" dur="750"/>
                                        <p:tgtEl>
                                          <p:spTgt spid="2"/>
                                        </p:tgtEl>
                                      </p:cBhvr>
                                    </p:animEffect>
                                  </p:childTnLst>
                                </p:cTn>
                              </p:par>
                              <p:par>
                                <p:cTn id="16" presetID="6" presetClass="emph" presetSubtype="0" autoRev="1" fill="hold" nodeType="withEffect">
                                  <p:stCondLst>
                                    <p:cond delay="1200"/>
                                  </p:stCondLst>
                                  <p:childTnLst>
                                    <p:animScale>
                                      <p:cBhvr>
                                        <p:cTn id="17" dur="400" fill="hold"/>
                                        <p:tgtEl>
                                          <p:spTgt spid="2"/>
                                        </p:tgtEl>
                                      </p:cBhvr>
                                      <p:by x="115000" y="115000"/>
                                    </p:animScale>
                                  </p:childTnLst>
                                </p:cTn>
                              </p:par>
                              <p:par>
                                <p:cTn id="18" presetID="50" presetClass="entr" presetSubtype="0" decel="100000" fill="hold" grpId="0" nodeType="withEffect">
                                  <p:stCondLst>
                                    <p:cond delay="1600"/>
                                  </p:stCondLst>
                                  <p:iterate type="lt">
                                    <p:tmPct val="10000"/>
                                  </p:iterate>
                                  <p:childTnLst>
                                    <p:set>
                                      <p:cBhvr>
                                        <p:cTn id="19" dur="1" fill="hold">
                                          <p:stCondLst>
                                            <p:cond delay="0"/>
                                          </p:stCondLst>
                                        </p:cTn>
                                        <p:tgtEl>
                                          <p:spTgt spid="18"/>
                                        </p:tgtEl>
                                        <p:attrNameLst>
                                          <p:attrName>style.visibility</p:attrName>
                                        </p:attrNameLst>
                                      </p:cBhvr>
                                      <p:to>
                                        <p:strVal val="visible"/>
                                      </p:to>
                                    </p:set>
                                    <p:anim calcmode="lin" valueType="num">
                                      <p:cBhvr>
                                        <p:cTn id="20" dur="750" fill="hold"/>
                                        <p:tgtEl>
                                          <p:spTgt spid="18"/>
                                        </p:tgtEl>
                                        <p:attrNameLst>
                                          <p:attrName>ppt_w</p:attrName>
                                        </p:attrNameLst>
                                      </p:cBhvr>
                                      <p:tavLst>
                                        <p:tav tm="0">
                                          <p:val>
                                            <p:strVal val="#ppt_w+.3"/>
                                          </p:val>
                                        </p:tav>
                                        <p:tav tm="100000">
                                          <p:val>
                                            <p:strVal val="#ppt_w"/>
                                          </p:val>
                                        </p:tav>
                                      </p:tavLst>
                                    </p:anim>
                                    <p:anim calcmode="lin" valueType="num">
                                      <p:cBhvr>
                                        <p:cTn id="21" dur="750" fill="hold"/>
                                        <p:tgtEl>
                                          <p:spTgt spid="18"/>
                                        </p:tgtEl>
                                        <p:attrNameLst>
                                          <p:attrName>ppt_h</p:attrName>
                                        </p:attrNameLst>
                                      </p:cBhvr>
                                      <p:tavLst>
                                        <p:tav tm="0">
                                          <p:val>
                                            <p:strVal val="#ppt_h"/>
                                          </p:val>
                                        </p:tav>
                                        <p:tav tm="100000">
                                          <p:val>
                                            <p:strVal val="#ppt_h"/>
                                          </p:val>
                                        </p:tav>
                                      </p:tavLst>
                                    </p:anim>
                                    <p:animEffect transition="in" filter="fade">
                                      <p:cBhvr>
                                        <p:cTn id="22" dur="750"/>
                                        <p:tgtEl>
                                          <p:spTgt spid="18"/>
                                        </p:tgtEl>
                                      </p:cBhvr>
                                    </p:animEffect>
                                  </p:childTnLst>
                                </p:cTn>
                              </p:par>
                              <p:par>
                                <p:cTn id="23" presetID="16" presetClass="entr" presetSubtype="37" fill="hold"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animBg="1"/>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1003300" y="114271"/>
              <a:ext cx="8217902" cy="500119"/>
            </a:xfrm>
            <a:prstGeom prst="rect">
              <a:avLst/>
            </a:prstGeom>
            <a:noFill/>
          </p:spPr>
          <p:txBody>
            <a:bodyPr wrap="square" lIns="68562" tIns="34281" rIns="68562" bIns="34281" rtlCol="0">
              <a:spAutoFit/>
            </a:bodyPr>
            <a:lstStyle/>
            <a:p>
              <a:pPr algn="just">
                <a:buClr>
                  <a:prstClr val="white"/>
                </a:buCl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总结 </a:t>
              </a: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rPr>
                <a:t>Summary</a:t>
              </a:r>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文本框 1"/>
          <p:cNvSpPr txBox="1"/>
          <p:nvPr/>
        </p:nvSpPr>
        <p:spPr>
          <a:xfrm>
            <a:off x="436986" y="1838950"/>
            <a:ext cx="7127595" cy="292290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在竞赛的过程中我们得到了许多帮助和支持：</a:t>
            </a:r>
            <a:endParaRPr lang="en-US" altLang="zh-CN" sz="24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感谢</a:t>
            </a:r>
            <a:r>
              <a:rPr lang="en-US" altLang="zh-CN" sz="2000" dirty="0" err="1">
                <a:latin typeface="微软雅黑" panose="020B0503020204020204" pitchFamily="34" charset="-122"/>
                <a:ea typeface="微软雅黑" panose="020B0503020204020204" pitchFamily="34" charset="-122"/>
              </a:rPr>
              <a:t>ucore</a:t>
            </a:r>
            <a:r>
              <a:rPr lang="zh-CN" altLang="en-US" sz="2000" dirty="0">
                <a:latin typeface="微软雅黑" panose="020B0503020204020204" pitchFamily="34" charset="-122"/>
                <a:ea typeface="微软雅黑" panose="020B0503020204020204" pitchFamily="34" charset="-122"/>
              </a:rPr>
              <a:t>开发同学，写出了优秀的轻量操作系统，并给出了较为完善的文档</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indent="0">
              <a:buFont typeface="Arial" panose="020B0604020202020204" pitchFamily="34" charset="0"/>
              <a:buNone/>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感谢参赛的其他队伍在群聊中对于各种问题的讨论，让我们少走了许多弯路</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5407" y="1816955"/>
            <a:ext cx="2724150" cy="1536937"/>
          </a:xfrm>
          <a:prstGeom prst="rect">
            <a:avLst/>
          </a:prstGeom>
          <a:noFill/>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2948" y="3693573"/>
            <a:ext cx="3209067" cy="2224953"/>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背景色块 1"/>
          <p:cNvSpPr/>
          <p:nvPr/>
        </p:nvSpPr>
        <p:spPr>
          <a:xfrm>
            <a:off x="0" y="0"/>
            <a:ext cx="6096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校徽打底"/>
          <p:cNvSpPr/>
          <p:nvPr/>
        </p:nvSpPr>
        <p:spPr>
          <a:xfrm>
            <a:off x="2594996" y="-126023"/>
            <a:ext cx="7002008" cy="7002008"/>
          </a:xfrm>
          <a:prstGeom prst="rect">
            <a:avLst/>
          </a:prstGeom>
          <a:blipFill dpi="0" rotWithShape="1">
            <a:blip r:embed="rId1">
              <a:alphaModFix amt="1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背景色块 2"/>
          <p:cNvSpPr>
            <a:spLocks noChangeAspect="1"/>
          </p:cNvSpPr>
          <p:nvPr/>
        </p:nvSpPr>
        <p:spPr>
          <a:xfrm>
            <a:off x="3590925" y="2284238"/>
            <a:ext cx="5010150" cy="2289524"/>
          </a:xfrm>
          <a:prstGeom prst="rect">
            <a:avLst/>
          </a:prstGeom>
          <a:solidFill>
            <a:schemeClr val="bg1"/>
          </a:solidFill>
          <a:ln>
            <a:solidFill>
              <a:schemeClr val="bg1">
                <a:lumMod val="95000"/>
              </a:schemeClr>
            </a:solidFill>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谢谢各位"/>
          <p:cNvSpPr txBox="1"/>
          <p:nvPr/>
        </p:nvSpPr>
        <p:spPr>
          <a:xfrm>
            <a:off x="3975100" y="2783200"/>
            <a:ext cx="4241800" cy="830997"/>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谢谢各位</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6" name="点缀线段"/>
          <p:cNvCxnSpPr/>
          <p:nvPr/>
        </p:nvCxnSpPr>
        <p:spPr>
          <a:xfrm>
            <a:off x="4002506" y="3670384"/>
            <a:ext cx="418698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 name="THANKS FOR WATCHING"/>
          <p:cNvSpPr txBox="1"/>
          <p:nvPr/>
        </p:nvSpPr>
        <p:spPr>
          <a:xfrm>
            <a:off x="3975100" y="3705468"/>
            <a:ext cx="4241800" cy="369332"/>
          </a:xfrm>
          <a:prstGeom prst="rect">
            <a:avLst/>
          </a:prstGeom>
          <a:noFill/>
        </p:spPr>
        <p:txBody>
          <a:bodyPr wrap="square" rtlCol="0">
            <a:spAutoFit/>
          </a:bodyPr>
          <a:lstStyle/>
          <a:p>
            <a:pPr algn="dist" defTabSz="457200"/>
            <a:r>
              <a:rPr lang="en-US" altLang="zh-CN">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THANKS FOR WATCHING</a:t>
            </a:r>
            <a:endParaRPr lang="en-US" altLang="zh-CN">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合作QQ： 243001978"/>
          <p:cNvSpPr/>
          <p:nvPr/>
        </p:nvSpPr>
        <p:spPr>
          <a:xfrm>
            <a:off x="9737482" y="6488668"/>
            <a:ext cx="2454518" cy="369332"/>
          </a:xfrm>
          <a:prstGeom prst="rect">
            <a:avLst/>
          </a:prstGeom>
        </p:spPr>
        <p:txBody>
          <a:bodyPr wrap="none">
            <a:spAutoFit/>
          </a:bodyPr>
          <a:lstStyle/>
          <a:p>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合作</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QQ</a:t>
            </a:r>
            <a:r>
              <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rPr>
              <a:t>243001978</a:t>
            </a: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750"/>
                                        <p:tgtEl>
                                          <p:spTgt spid="1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par>
                                <p:cTn id="11" presetID="53" presetClass="entr" presetSubtype="16" fill="hold" grpId="0" nodeType="withEffect">
                                  <p:stCondLst>
                                    <p:cond delay="8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750" fill="hold"/>
                                        <p:tgtEl>
                                          <p:spTgt spid="13"/>
                                        </p:tgtEl>
                                        <p:attrNameLst>
                                          <p:attrName>ppt_w</p:attrName>
                                        </p:attrNameLst>
                                      </p:cBhvr>
                                      <p:tavLst>
                                        <p:tav tm="0">
                                          <p:val>
                                            <p:fltVal val="0"/>
                                          </p:val>
                                        </p:tav>
                                        <p:tav tm="100000">
                                          <p:val>
                                            <p:strVal val="#ppt_w"/>
                                          </p:val>
                                        </p:tav>
                                      </p:tavLst>
                                    </p:anim>
                                    <p:anim calcmode="lin" valueType="num">
                                      <p:cBhvr>
                                        <p:cTn id="14" dur="750" fill="hold"/>
                                        <p:tgtEl>
                                          <p:spTgt spid="13"/>
                                        </p:tgtEl>
                                        <p:attrNameLst>
                                          <p:attrName>ppt_h</p:attrName>
                                        </p:attrNameLst>
                                      </p:cBhvr>
                                      <p:tavLst>
                                        <p:tav tm="0">
                                          <p:val>
                                            <p:fltVal val="0"/>
                                          </p:val>
                                        </p:tav>
                                        <p:tav tm="100000">
                                          <p:val>
                                            <p:strVal val="#ppt_h"/>
                                          </p:val>
                                        </p:tav>
                                      </p:tavLst>
                                    </p:anim>
                                    <p:animEffect transition="in" filter="fade">
                                      <p:cBhvr>
                                        <p:cTn id="15" dur="750"/>
                                        <p:tgtEl>
                                          <p:spTgt spid="13"/>
                                        </p:tgtEl>
                                      </p:cBhvr>
                                    </p:animEffect>
                                  </p:childTnLst>
                                </p:cTn>
                              </p:par>
                              <p:par>
                                <p:cTn id="16" presetID="50" presetClass="entr" presetSubtype="0" decel="100000" fill="hold" grpId="0" nodeType="withEffect">
                                  <p:stCondLst>
                                    <p:cond delay="1200"/>
                                  </p:stCondLst>
                                  <p:iterate type="lt">
                                    <p:tmPct val="10000"/>
                                  </p:iterate>
                                  <p:childTnLst>
                                    <p:set>
                                      <p:cBhvr>
                                        <p:cTn id="17" dur="1" fill="hold">
                                          <p:stCondLst>
                                            <p:cond delay="0"/>
                                          </p:stCondLst>
                                        </p:cTn>
                                        <p:tgtEl>
                                          <p:spTgt spid="17"/>
                                        </p:tgtEl>
                                        <p:attrNameLst>
                                          <p:attrName>style.visibility</p:attrName>
                                        </p:attrNameLst>
                                      </p:cBhvr>
                                      <p:to>
                                        <p:strVal val="visible"/>
                                      </p:to>
                                    </p:set>
                                    <p:anim calcmode="lin" valueType="num">
                                      <p:cBhvr>
                                        <p:cTn id="18" dur="750" fill="hold"/>
                                        <p:tgtEl>
                                          <p:spTgt spid="17"/>
                                        </p:tgtEl>
                                        <p:attrNameLst>
                                          <p:attrName>ppt_w</p:attrName>
                                        </p:attrNameLst>
                                      </p:cBhvr>
                                      <p:tavLst>
                                        <p:tav tm="0">
                                          <p:val>
                                            <p:strVal val="#ppt_w+.3"/>
                                          </p:val>
                                        </p:tav>
                                        <p:tav tm="100000">
                                          <p:val>
                                            <p:strVal val="#ppt_w"/>
                                          </p:val>
                                        </p:tav>
                                      </p:tavLst>
                                    </p:anim>
                                    <p:anim calcmode="lin" valueType="num">
                                      <p:cBhvr>
                                        <p:cTn id="19" dur="750" fill="hold"/>
                                        <p:tgtEl>
                                          <p:spTgt spid="17"/>
                                        </p:tgtEl>
                                        <p:attrNameLst>
                                          <p:attrName>ppt_h</p:attrName>
                                        </p:attrNameLst>
                                      </p:cBhvr>
                                      <p:tavLst>
                                        <p:tav tm="0">
                                          <p:val>
                                            <p:strVal val="#ppt_h"/>
                                          </p:val>
                                        </p:tav>
                                        <p:tav tm="100000">
                                          <p:val>
                                            <p:strVal val="#ppt_h"/>
                                          </p:val>
                                        </p:tav>
                                      </p:tavLst>
                                    </p:anim>
                                    <p:animEffect transition="in" filter="fade">
                                      <p:cBhvr>
                                        <p:cTn id="20" dur="750"/>
                                        <p:tgtEl>
                                          <p:spTgt spid="17"/>
                                        </p:tgtEl>
                                      </p:cBhvr>
                                    </p:animEffect>
                                  </p:childTnLst>
                                </p:cTn>
                              </p:par>
                              <p:par>
                                <p:cTn id="21" presetID="16" presetClass="entr" presetSubtype="37" fill="hold" nodeType="withEffect">
                                  <p:stCondLst>
                                    <p:cond delay="1600"/>
                                  </p:stCondLst>
                                  <p:childTnLst>
                                    <p:set>
                                      <p:cBhvr>
                                        <p:cTn id="22" dur="1" fill="hold">
                                          <p:stCondLst>
                                            <p:cond delay="0"/>
                                          </p:stCondLst>
                                        </p:cTn>
                                        <p:tgtEl>
                                          <p:spTgt spid="16"/>
                                        </p:tgtEl>
                                        <p:attrNameLst>
                                          <p:attrName>style.visibility</p:attrName>
                                        </p:attrNameLst>
                                      </p:cBhvr>
                                      <p:to>
                                        <p:strVal val="visible"/>
                                      </p:to>
                                    </p:set>
                                    <p:animEffect transition="in" filter="barn(outVertical)">
                                      <p:cBhvr>
                                        <p:cTn id="23" dur="750"/>
                                        <p:tgtEl>
                                          <p:spTgt spid="16"/>
                                        </p:tgtEl>
                                      </p:cBhvr>
                                    </p:animEffect>
                                  </p:childTnLst>
                                </p:cTn>
                              </p:par>
                              <p:par>
                                <p:cTn id="24" presetID="42" presetClass="entr" presetSubtype="0" fill="hold" grpId="0" nodeType="withEffect">
                                  <p:stCondLst>
                                    <p:cond delay="20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750"/>
                                        <p:tgtEl>
                                          <p:spTgt spid="18"/>
                                        </p:tgtEl>
                                      </p:cBhvr>
                                    </p:animEffect>
                                    <p:anim calcmode="lin" valueType="num">
                                      <p:cBhvr>
                                        <p:cTn id="27" dur="750" fill="hold"/>
                                        <p:tgtEl>
                                          <p:spTgt spid="18"/>
                                        </p:tgtEl>
                                        <p:attrNameLst>
                                          <p:attrName>ppt_x</p:attrName>
                                        </p:attrNameLst>
                                      </p:cBhvr>
                                      <p:tavLst>
                                        <p:tav tm="0">
                                          <p:val>
                                            <p:strVal val="#ppt_x"/>
                                          </p:val>
                                        </p:tav>
                                        <p:tav tm="100000">
                                          <p:val>
                                            <p:strVal val="#ppt_x"/>
                                          </p:val>
                                        </p:tav>
                                      </p:tavLst>
                                    </p:anim>
                                    <p:anim calcmode="lin" valueType="num">
                                      <p:cBhvr>
                                        <p:cTn id="28"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13" grpId="0" animBg="1"/>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1003300" y="114271"/>
              <a:ext cx="8217902" cy="497840"/>
            </a:xfrm>
            <a:prstGeom prst="rect">
              <a:avLst/>
            </a:prstGeom>
            <a:noFill/>
          </p:spPr>
          <p:txBody>
            <a:bodyPr wrap="square" lIns="68562" tIns="34281" rIns="68562" bIns="34281" rtlCol="0">
              <a:spAutoFit/>
            </a:bodyPr>
            <a:lstStyle/>
            <a:p>
              <a:pPr algn="just">
                <a:buClr>
                  <a:prstClr val="white"/>
                </a:buCl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比赛分析与目标</a:t>
              </a: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任务与进度</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 name="组合 1"/>
          <p:cNvGrpSpPr/>
          <p:nvPr/>
        </p:nvGrpSpPr>
        <p:grpSpPr>
          <a:xfrm>
            <a:off x="529039" y="1095921"/>
            <a:ext cx="11133921" cy="5271789"/>
            <a:chOff x="294337" y="1382720"/>
            <a:chExt cx="11133921" cy="5271789"/>
          </a:xfrm>
        </p:grpSpPr>
        <p:sp>
          <p:nvSpPr>
            <p:cNvPr id="53" name="矩形 52"/>
            <p:cNvSpPr/>
            <p:nvPr/>
          </p:nvSpPr>
          <p:spPr>
            <a:xfrm>
              <a:off x="1735494" y="5290456"/>
              <a:ext cx="737118" cy="143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4" name="矩形 53"/>
            <p:cNvSpPr/>
            <p:nvPr/>
          </p:nvSpPr>
          <p:spPr>
            <a:xfrm>
              <a:off x="2606350" y="5290456"/>
              <a:ext cx="2043406" cy="130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5" name="矩形 54"/>
            <p:cNvSpPr/>
            <p:nvPr/>
          </p:nvSpPr>
          <p:spPr>
            <a:xfrm>
              <a:off x="4783494" y="5290455"/>
              <a:ext cx="1390262" cy="1430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矩形 55"/>
            <p:cNvSpPr/>
            <p:nvPr/>
          </p:nvSpPr>
          <p:spPr>
            <a:xfrm>
              <a:off x="6307494" y="5290455"/>
              <a:ext cx="1390262" cy="1430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7" name="矩形 56"/>
            <p:cNvSpPr/>
            <p:nvPr/>
          </p:nvSpPr>
          <p:spPr>
            <a:xfrm>
              <a:off x="7831494" y="5290455"/>
              <a:ext cx="1390262" cy="1430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8" name="矩形 57"/>
            <p:cNvSpPr/>
            <p:nvPr/>
          </p:nvSpPr>
          <p:spPr>
            <a:xfrm>
              <a:off x="9355494" y="5290455"/>
              <a:ext cx="1390262" cy="143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对话气泡: 矩形 58"/>
            <p:cNvSpPr/>
            <p:nvPr/>
          </p:nvSpPr>
          <p:spPr>
            <a:xfrm>
              <a:off x="1735494" y="3564293"/>
              <a:ext cx="737118" cy="1110341"/>
            </a:xfrm>
            <a:prstGeom prst="wedgeRectCallout">
              <a:avLst>
                <a:gd name="adj1" fmla="val -20833"/>
                <a:gd name="adj2" fmla="val 84349"/>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报名阶段</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0" name="对话气泡: 矩形 59"/>
            <p:cNvSpPr/>
            <p:nvPr/>
          </p:nvSpPr>
          <p:spPr>
            <a:xfrm>
              <a:off x="2605573" y="3573427"/>
              <a:ext cx="2044183" cy="1101207"/>
            </a:xfrm>
            <a:prstGeom prst="wedgeRectCallout">
              <a:avLst>
                <a:gd name="adj1" fmla="val -19464"/>
                <a:gd name="adj2" fmla="val 82668"/>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初赛开发</a:t>
              </a:r>
              <a:r>
                <a:rPr lang="en-US" altLang="zh-CN" dirty="0">
                  <a:solidFill>
                    <a:schemeClr val="accent6">
                      <a:lumMod val="50000"/>
                    </a:schemeClr>
                  </a:solidFill>
                  <a:latin typeface="微软雅黑" panose="020B0503020204020204" pitchFamily="34" charset="-122"/>
                  <a:ea typeface="微软雅黑" panose="020B0503020204020204" pitchFamily="34" charset="-122"/>
                </a:rPr>
                <a:t>/</a:t>
              </a:r>
              <a:r>
                <a:rPr lang="zh-CN" altLang="en-US" dirty="0">
                  <a:solidFill>
                    <a:schemeClr val="accent6">
                      <a:lumMod val="50000"/>
                    </a:schemeClr>
                  </a:solidFill>
                  <a:latin typeface="微软雅黑" panose="020B0503020204020204" pitchFamily="34" charset="-122"/>
                  <a:ea typeface="微软雅黑" panose="020B0503020204020204" pitchFamily="34" charset="-122"/>
                </a:rPr>
                <a:t>提交阶段</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1" name="箭头: 上 60"/>
            <p:cNvSpPr/>
            <p:nvPr/>
          </p:nvSpPr>
          <p:spPr>
            <a:xfrm>
              <a:off x="2339650" y="5531981"/>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2" name="文本框 61"/>
            <p:cNvSpPr txBox="1"/>
            <p:nvPr/>
          </p:nvSpPr>
          <p:spPr>
            <a:xfrm>
              <a:off x="1954296" y="6067946"/>
              <a:ext cx="1036630"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报名截止</a:t>
              </a:r>
              <a:endParaRPr lang="zh-CN" altLang="en-US" sz="1600" dirty="0">
                <a:latin typeface="微软雅黑" panose="020B0503020204020204" pitchFamily="34" charset="-122"/>
                <a:ea typeface="微软雅黑" panose="020B0503020204020204" pitchFamily="34" charset="-122"/>
              </a:endParaRPr>
            </a:p>
          </p:txBody>
        </p:sp>
        <p:sp>
          <p:nvSpPr>
            <p:cNvPr id="63" name="箭头: 上 62"/>
            <p:cNvSpPr/>
            <p:nvPr/>
          </p:nvSpPr>
          <p:spPr>
            <a:xfrm>
              <a:off x="4516794" y="5536553"/>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4" name="文本框 63"/>
            <p:cNvSpPr txBox="1"/>
            <p:nvPr/>
          </p:nvSpPr>
          <p:spPr>
            <a:xfrm>
              <a:off x="3941869" y="6069734"/>
              <a:ext cx="1415772"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31</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初赛提交截止</a:t>
              </a:r>
              <a:endParaRPr lang="zh-CN" altLang="en-US" sz="1600" dirty="0">
                <a:latin typeface="微软雅黑" panose="020B0503020204020204" pitchFamily="34" charset="-122"/>
                <a:ea typeface="微软雅黑" panose="020B0503020204020204" pitchFamily="34" charset="-122"/>
              </a:endParaRPr>
            </a:p>
          </p:txBody>
        </p:sp>
        <p:sp>
          <p:nvSpPr>
            <p:cNvPr id="65" name="对话气泡: 矩形 64"/>
            <p:cNvSpPr/>
            <p:nvPr/>
          </p:nvSpPr>
          <p:spPr>
            <a:xfrm>
              <a:off x="4782718" y="3573428"/>
              <a:ext cx="1390262" cy="1110342"/>
            </a:xfrm>
            <a:prstGeom prst="wedgeRectCallout">
              <a:avLst>
                <a:gd name="adj1" fmla="val -19491"/>
                <a:gd name="adj2" fmla="val 86870"/>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初赛作品评审，并公布成绩</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6" name="矩形 65"/>
            <p:cNvSpPr/>
            <p:nvPr/>
          </p:nvSpPr>
          <p:spPr>
            <a:xfrm>
              <a:off x="4782717" y="1911714"/>
              <a:ext cx="1390262" cy="1558686"/>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我们成功进入决赛</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7" name="箭头: 上 66"/>
            <p:cNvSpPr/>
            <p:nvPr/>
          </p:nvSpPr>
          <p:spPr>
            <a:xfrm>
              <a:off x="6028354" y="5508732"/>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8" name="文本框 67"/>
            <p:cNvSpPr txBox="1"/>
            <p:nvPr/>
          </p:nvSpPr>
          <p:spPr>
            <a:xfrm>
              <a:off x="5695123" y="6111412"/>
              <a:ext cx="955711" cy="338554"/>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日</a:t>
              </a:r>
              <a:endParaRPr lang="zh-CN" altLang="en-US" sz="1600" dirty="0">
                <a:latin typeface="微软雅黑" panose="020B0503020204020204" pitchFamily="34" charset="-122"/>
                <a:ea typeface="微软雅黑" panose="020B0503020204020204" pitchFamily="34" charset="-122"/>
              </a:endParaRPr>
            </a:p>
          </p:txBody>
        </p:sp>
        <p:sp>
          <p:nvSpPr>
            <p:cNvPr id="69" name="对话气泡: 矩形 68"/>
            <p:cNvSpPr/>
            <p:nvPr/>
          </p:nvSpPr>
          <p:spPr>
            <a:xfrm>
              <a:off x="6294277" y="3573428"/>
              <a:ext cx="1390262" cy="1110342"/>
            </a:xfrm>
            <a:prstGeom prst="wedgeRectCallout">
              <a:avLst>
                <a:gd name="adj1" fmla="val -21504"/>
                <a:gd name="adj2" fmla="val 87710"/>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决赛第一阶段</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70" name="箭头: 上 69"/>
            <p:cNvSpPr/>
            <p:nvPr/>
          </p:nvSpPr>
          <p:spPr>
            <a:xfrm>
              <a:off x="7551577" y="5514080"/>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71" name="文本框 70"/>
            <p:cNvSpPr txBox="1"/>
            <p:nvPr/>
          </p:nvSpPr>
          <p:spPr>
            <a:xfrm>
              <a:off x="7181836" y="6064934"/>
              <a:ext cx="1005403"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提交截止</a:t>
              </a:r>
              <a:endParaRPr lang="zh-CN" altLang="en-US" sz="1600" dirty="0">
                <a:latin typeface="微软雅黑" panose="020B0503020204020204" pitchFamily="34" charset="-122"/>
                <a:ea typeface="微软雅黑" panose="020B0503020204020204" pitchFamily="34" charset="-122"/>
              </a:endParaRPr>
            </a:p>
          </p:txBody>
        </p:sp>
        <p:sp>
          <p:nvSpPr>
            <p:cNvPr id="72" name="箭头: 上 71"/>
            <p:cNvSpPr/>
            <p:nvPr/>
          </p:nvSpPr>
          <p:spPr>
            <a:xfrm>
              <a:off x="9063137" y="5531981"/>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73" name="文本框 72"/>
            <p:cNvSpPr txBox="1"/>
            <p:nvPr/>
          </p:nvSpPr>
          <p:spPr>
            <a:xfrm>
              <a:off x="8693396" y="6061630"/>
              <a:ext cx="1005403"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18</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提交截止</a:t>
              </a:r>
              <a:endParaRPr lang="zh-CN" altLang="en-US" sz="1600" dirty="0">
                <a:latin typeface="微软雅黑" panose="020B0503020204020204" pitchFamily="34" charset="-122"/>
                <a:ea typeface="微软雅黑" panose="020B0503020204020204" pitchFamily="34" charset="-122"/>
              </a:endParaRPr>
            </a:p>
          </p:txBody>
        </p:sp>
        <p:sp>
          <p:nvSpPr>
            <p:cNvPr id="74" name="对话气泡: 矩形 73"/>
            <p:cNvSpPr/>
            <p:nvPr/>
          </p:nvSpPr>
          <p:spPr>
            <a:xfrm>
              <a:off x="7831494" y="3573428"/>
              <a:ext cx="1390262" cy="1110342"/>
            </a:xfrm>
            <a:prstGeom prst="wedgeRectCallout">
              <a:avLst>
                <a:gd name="adj1" fmla="val -21504"/>
                <a:gd name="adj2" fmla="val 87710"/>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决赛第二阶段</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75" name="对话气泡: 矩形 74"/>
            <p:cNvSpPr/>
            <p:nvPr/>
          </p:nvSpPr>
          <p:spPr>
            <a:xfrm>
              <a:off x="9355494" y="3573428"/>
              <a:ext cx="1390262" cy="1110342"/>
            </a:xfrm>
            <a:prstGeom prst="wedgeRectCallout">
              <a:avLst>
                <a:gd name="adj1" fmla="val -21504"/>
                <a:gd name="adj2" fmla="val 87710"/>
              </a:avLst>
            </a:prstGeom>
            <a:pattFill prst="weave">
              <a:fgClr>
                <a:schemeClr val="accent1">
                  <a:lumMod val="20000"/>
                  <a:lumOff val="80000"/>
                </a:schemeClr>
              </a:fgClr>
              <a:bgClr>
                <a:schemeClr val="bg1"/>
              </a:bgClr>
            </a:pattFill>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决赛第三阶段</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6" name="箭头: 上 75"/>
            <p:cNvSpPr/>
            <p:nvPr/>
          </p:nvSpPr>
          <p:spPr>
            <a:xfrm>
              <a:off x="10612794" y="5492329"/>
              <a:ext cx="265923" cy="485795"/>
            </a:xfrm>
            <a:prstGeom prst="upArrow">
              <a:avLst/>
            </a:prstGeom>
            <a:solidFill>
              <a:schemeClr val="accent1">
                <a:lumMod val="60000"/>
                <a:lumOff val="40000"/>
              </a:schemeClr>
            </a:solidFill>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7" name="文本框 76"/>
            <p:cNvSpPr txBox="1"/>
            <p:nvPr/>
          </p:nvSpPr>
          <p:spPr>
            <a:xfrm>
              <a:off x="10050625" y="6058362"/>
              <a:ext cx="1284326"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21-22</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答辩</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颁奖</a:t>
              </a:r>
              <a:endParaRPr lang="zh-CN" altLang="en-US" sz="1600" dirty="0">
                <a:latin typeface="微软雅黑" panose="020B0503020204020204" pitchFamily="34" charset="-122"/>
                <a:ea typeface="微软雅黑" panose="020B0503020204020204" pitchFamily="34" charset="-122"/>
              </a:endParaRPr>
            </a:p>
          </p:txBody>
        </p:sp>
        <p:sp>
          <p:nvSpPr>
            <p:cNvPr id="78" name="矩形 77"/>
            <p:cNvSpPr/>
            <p:nvPr/>
          </p:nvSpPr>
          <p:spPr>
            <a:xfrm>
              <a:off x="9355494" y="1911714"/>
              <a:ext cx="1390262" cy="1558686"/>
            </a:xfrm>
            <a:prstGeom prst="rect">
              <a:avLst/>
            </a:prstGeom>
            <a:pattFill prst="weave">
              <a:fgClr>
                <a:schemeClr val="accent1">
                  <a:lumMod val="20000"/>
                  <a:lumOff val="80000"/>
                </a:schemeClr>
              </a:fgClr>
              <a:bgClr>
                <a:schemeClr val="bg1"/>
              </a:bgClr>
            </a:patt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现场完成指定题目和答辩</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6316437" y="1913335"/>
              <a:ext cx="1390262" cy="1558686"/>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支持</a:t>
              </a:r>
              <a:r>
                <a:rPr lang="en-US" altLang="zh-CN" dirty="0">
                  <a:solidFill>
                    <a:schemeClr val="accent6">
                      <a:lumMod val="50000"/>
                    </a:schemeClr>
                  </a:solidFill>
                  <a:latin typeface="微软雅黑" panose="020B0503020204020204" pitchFamily="34" charset="-122"/>
                  <a:ea typeface="微软雅黑" panose="020B0503020204020204" pitchFamily="34" charset="-122"/>
                </a:rPr>
                <a:t>busybox</a:t>
              </a:r>
              <a:r>
                <a:rPr lang="zh-CN" altLang="en-US"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dirty="0" err="1">
                  <a:solidFill>
                    <a:schemeClr val="accent6">
                      <a:lumMod val="50000"/>
                    </a:schemeClr>
                  </a:solidFill>
                  <a:latin typeface="微软雅黑" panose="020B0503020204020204" pitchFamily="34" charset="-122"/>
                  <a:ea typeface="微软雅黑" panose="020B0503020204020204" pitchFamily="34" charset="-122"/>
                </a:rPr>
                <a:t>lua</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7831494" y="1911251"/>
              <a:ext cx="1390262" cy="1558686"/>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支持</a:t>
              </a:r>
              <a:r>
                <a:rPr lang="en-US" altLang="zh-CN" dirty="0" err="1">
                  <a:solidFill>
                    <a:schemeClr val="accent6">
                      <a:lumMod val="50000"/>
                    </a:schemeClr>
                  </a:solidFill>
                  <a:latin typeface="微软雅黑" panose="020B0503020204020204" pitchFamily="34" charset="-122"/>
                  <a:ea typeface="微软雅黑" panose="020B0503020204020204" pitchFamily="34" charset="-122"/>
                </a:rPr>
                <a:t>lmbench</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81" name="箭头: 右 80"/>
            <p:cNvSpPr/>
            <p:nvPr/>
          </p:nvSpPr>
          <p:spPr>
            <a:xfrm>
              <a:off x="10869979" y="5186747"/>
              <a:ext cx="558279" cy="354565"/>
            </a:xfrm>
            <a:prstGeom prst="rightArrow">
              <a:avLst>
                <a:gd name="adj1" fmla="val 3947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1735493" y="1384288"/>
              <a:ext cx="7486264" cy="429208"/>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已完成</a:t>
              </a:r>
              <a:endParaRPr lang="zh-CN" altLang="en-US" dirty="0">
                <a:latin typeface="微软雅黑" panose="020B0503020204020204" pitchFamily="34" charset="-122"/>
                <a:ea typeface="微软雅黑" panose="020B0503020204020204" pitchFamily="34" charset="-122"/>
              </a:endParaRPr>
            </a:p>
          </p:txBody>
        </p:sp>
        <p:sp>
          <p:nvSpPr>
            <p:cNvPr id="84" name="矩形 83"/>
            <p:cNvSpPr/>
            <p:nvPr/>
          </p:nvSpPr>
          <p:spPr>
            <a:xfrm>
              <a:off x="9355494" y="1382720"/>
              <a:ext cx="1390262" cy="429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目前</a:t>
              </a:r>
              <a:endParaRPr lang="zh-CN" altLang="en-US" dirty="0">
                <a:latin typeface="微软雅黑" panose="020B0503020204020204" pitchFamily="34" charset="-122"/>
                <a:ea typeface="微软雅黑" panose="020B0503020204020204" pitchFamily="34" charset="-122"/>
              </a:endParaRPr>
            </a:p>
          </p:txBody>
        </p:sp>
        <p:sp>
          <p:nvSpPr>
            <p:cNvPr id="85" name="矩形 84"/>
            <p:cNvSpPr/>
            <p:nvPr/>
          </p:nvSpPr>
          <p:spPr>
            <a:xfrm>
              <a:off x="2625595" y="1912880"/>
              <a:ext cx="2013664" cy="1558686"/>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能够运行比赛官方的测试程序</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86" name="矩形 85"/>
            <p:cNvSpPr/>
            <p:nvPr/>
          </p:nvSpPr>
          <p:spPr>
            <a:xfrm>
              <a:off x="294337" y="1382720"/>
              <a:ext cx="1175656" cy="429208"/>
            </a:xfrm>
            <a:prstGeom prst="rect">
              <a:avLst/>
            </a:prstGeom>
            <a:pattFill prst="weave">
              <a:fgClr>
                <a:schemeClr val="accent4">
                  <a:lumMod val="20000"/>
                  <a:lumOff val="80000"/>
                </a:schemeClr>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4">
                      <a:lumMod val="50000"/>
                    </a:schemeClr>
                  </a:solidFill>
                  <a:latin typeface="微软雅黑" panose="020B0503020204020204" pitchFamily="34" charset="-122"/>
                  <a:ea typeface="微软雅黑" panose="020B0503020204020204" pitchFamily="34" charset="-122"/>
                </a:rPr>
                <a:t>完成情况</a:t>
              </a:r>
              <a:endParaRPr lang="zh-CN" altLang="en-US"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87" name="矩形 86"/>
            <p:cNvSpPr/>
            <p:nvPr/>
          </p:nvSpPr>
          <p:spPr>
            <a:xfrm>
              <a:off x="294337" y="1911251"/>
              <a:ext cx="1175656" cy="1558685"/>
            </a:xfrm>
            <a:prstGeom prst="rect">
              <a:avLst/>
            </a:prstGeom>
            <a:pattFill prst="weave">
              <a:fgClr>
                <a:schemeClr val="accent4">
                  <a:lumMod val="20000"/>
                  <a:lumOff val="80000"/>
                </a:schemeClr>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4">
                      <a:lumMod val="50000"/>
                    </a:schemeClr>
                  </a:solidFill>
                  <a:latin typeface="微软雅黑" panose="020B0503020204020204" pitchFamily="34" charset="-122"/>
                  <a:ea typeface="微软雅黑" panose="020B0503020204020204" pitchFamily="34" charset="-122"/>
                </a:rPr>
                <a:t>备注</a:t>
              </a:r>
              <a:endParaRPr lang="zh-CN" altLang="en-US"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88" name="矩形 87"/>
            <p:cNvSpPr/>
            <p:nvPr/>
          </p:nvSpPr>
          <p:spPr>
            <a:xfrm>
              <a:off x="294337" y="3573427"/>
              <a:ext cx="1175656" cy="1558685"/>
            </a:xfrm>
            <a:prstGeom prst="rect">
              <a:avLst/>
            </a:prstGeom>
            <a:pattFill prst="weave">
              <a:fgClr>
                <a:schemeClr val="accent4">
                  <a:lumMod val="20000"/>
                  <a:lumOff val="80000"/>
                </a:schemeClr>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4">
                      <a:lumMod val="50000"/>
                    </a:schemeClr>
                  </a:solidFill>
                  <a:latin typeface="微软雅黑" panose="020B0503020204020204" pitchFamily="34" charset="-122"/>
                  <a:ea typeface="微软雅黑" panose="020B0503020204020204" pitchFamily="34" charset="-122"/>
                </a:rPr>
                <a:t>比赛阶段</a:t>
              </a:r>
              <a:endParaRPr lang="zh-CN" altLang="en-US"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89" name="矩形 88"/>
            <p:cNvSpPr/>
            <p:nvPr/>
          </p:nvSpPr>
          <p:spPr>
            <a:xfrm>
              <a:off x="294337" y="5290455"/>
              <a:ext cx="1175656" cy="1352682"/>
            </a:xfrm>
            <a:prstGeom prst="rect">
              <a:avLst/>
            </a:prstGeom>
            <a:pattFill prst="weave">
              <a:fgClr>
                <a:schemeClr val="accent4">
                  <a:lumMod val="20000"/>
                  <a:lumOff val="80000"/>
                </a:schemeClr>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4">
                      <a:lumMod val="50000"/>
                    </a:schemeClr>
                  </a:solidFill>
                  <a:latin typeface="微软雅黑" panose="020B0503020204020204" pitchFamily="34" charset="-122"/>
                  <a:ea typeface="微软雅黑" panose="020B0503020204020204" pitchFamily="34" charset="-122"/>
                </a:rPr>
                <a:t>时间轴</a:t>
              </a:r>
              <a:endParaRPr lang="zh-CN" altLang="en-US" dirty="0">
                <a:solidFill>
                  <a:schemeClr val="accent4">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1003300" y="114271"/>
              <a:ext cx="8217902" cy="497840"/>
            </a:xfrm>
            <a:prstGeom prst="rect">
              <a:avLst/>
            </a:prstGeom>
            <a:noFill/>
          </p:spPr>
          <p:txBody>
            <a:bodyPr wrap="square" lIns="68562" tIns="34281" rIns="68562" bIns="34281" rtlCol="0">
              <a:spAutoFit/>
            </a:bodyPr>
            <a:lstStyle/>
            <a:p>
              <a:pPr algn="just">
                <a:buClr>
                  <a:prstClr val="white"/>
                </a:buCl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比赛分析与目标</a:t>
              </a: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平台环境</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2" name="图片 1"/>
          <p:cNvPicPr>
            <a:picLocks noChangeAspect="1"/>
          </p:cNvPicPr>
          <p:nvPr/>
        </p:nvPicPr>
        <p:blipFill>
          <a:blip r:embed="rId3"/>
          <a:stretch>
            <a:fillRect/>
          </a:stretch>
        </p:blipFill>
        <p:spPr>
          <a:xfrm>
            <a:off x="2035175" y="3934460"/>
            <a:ext cx="8853805" cy="2673350"/>
          </a:xfrm>
          <a:prstGeom prst="rect">
            <a:avLst/>
          </a:prstGeom>
        </p:spPr>
      </p:pic>
      <p:pic>
        <p:nvPicPr>
          <p:cNvPr id="6" name="图片 5"/>
          <p:cNvPicPr>
            <a:picLocks noChangeAspect="1"/>
          </p:cNvPicPr>
          <p:nvPr/>
        </p:nvPicPr>
        <p:blipFill>
          <a:blip r:embed="rId4"/>
          <a:stretch>
            <a:fillRect/>
          </a:stretch>
        </p:blipFill>
        <p:spPr>
          <a:xfrm>
            <a:off x="1962785" y="1187450"/>
            <a:ext cx="8750935" cy="2747010"/>
          </a:xfrm>
          <a:prstGeom prst="rect">
            <a:avLst/>
          </a:prstGeom>
        </p:spPr>
      </p:pic>
      <p:sp>
        <p:nvSpPr>
          <p:cNvPr id="7" name="文本框 6"/>
          <p:cNvSpPr txBox="1"/>
          <p:nvPr/>
        </p:nvSpPr>
        <p:spPr>
          <a:xfrm>
            <a:off x="254000" y="933450"/>
            <a:ext cx="2315210" cy="460375"/>
          </a:xfrm>
          <a:prstGeom prst="rect">
            <a:avLst/>
          </a:prstGeom>
          <a:noFill/>
        </p:spPr>
        <p:txBody>
          <a:bodyPr wrap="square" rtlCol="0">
            <a:spAutoFit/>
          </a:bodyPr>
          <a:lstStyle/>
          <a:p>
            <a:r>
              <a:rPr lang="zh-CN" altLang="en-US" sz="2400" b="1"/>
              <a:t>评测机</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1003300" y="114271"/>
              <a:ext cx="8217902" cy="497840"/>
            </a:xfrm>
            <a:prstGeom prst="rect">
              <a:avLst/>
            </a:prstGeom>
            <a:noFill/>
          </p:spPr>
          <p:txBody>
            <a:bodyPr wrap="square" lIns="68562" tIns="34281" rIns="68562" bIns="34281" rtlCol="0">
              <a:spAutoFit/>
            </a:bodyPr>
            <a:lstStyle/>
            <a:p>
              <a:pPr algn="just">
                <a:buClr>
                  <a:prstClr val="white"/>
                </a:buCl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比赛分析与目标</a:t>
              </a:r>
              <a:r>
                <a:rPr lang="en-US" altLang="zh-CN"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平台环境</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5" name="图片 4"/>
          <p:cNvPicPr>
            <a:picLocks noChangeAspect="1"/>
          </p:cNvPicPr>
          <p:nvPr/>
        </p:nvPicPr>
        <p:blipFill>
          <a:blip r:embed="rId3"/>
          <a:stretch>
            <a:fillRect/>
          </a:stretch>
        </p:blipFill>
        <p:spPr>
          <a:xfrm>
            <a:off x="2366010" y="1525905"/>
            <a:ext cx="8234045" cy="4545330"/>
          </a:xfrm>
          <a:prstGeom prst="rect">
            <a:avLst/>
          </a:prstGeom>
        </p:spPr>
      </p:pic>
      <p:sp>
        <p:nvSpPr>
          <p:cNvPr id="4" name="文本框 3"/>
          <p:cNvSpPr txBox="1"/>
          <p:nvPr/>
        </p:nvSpPr>
        <p:spPr>
          <a:xfrm>
            <a:off x="335280" y="974090"/>
            <a:ext cx="2315210" cy="460375"/>
          </a:xfrm>
          <a:prstGeom prst="rect">
            <a:avLst/>
          </a:prstGeom>
          <a:noFill/>
        </p:spPr>
        <p:txBody>
          <a:bodyPr wrap="square" rtlCol="0">
            <a:spAutoFit/>
          </a:bodyPr>
          <a:lstStyle/>
          <a:p>
            <a:r>
              <a:rPr lang="zh-CN" altLang="en-US" sz="2400" b="1"/>
              <a:t>平台提交过程</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982980" y="114271"/>
              <a:ext cx="8217902" cy="497840"/>
            </a:xfrm>
            <a:prstGeom prst="rect">
              <a:avLst/>
            </a:prstGeom>
            <a:noFill/>
          </p:spPr>
          <p:txBody>
            <a:bodyPr wrap="square" lIns="68562" tIns="34281" rIns="68562" bIns="34281" rtlCol="0">
              <a:spAutoFit/>
            </a:bodyPr>
            <a:lstStyle/>
            <a:p>
              <a:pPr algn="just">
                <a:buClr>
                  <a:prstClr val="white"/>
                </a:buClr>
              </a:pPr>
              <a:r>
                <a:rPr lang="zh-CN" altLang="en-US" sz="2800" b="1">
                  <a:solidFill>
                    <a:schemeClr val="bg1"/>
                  </a:solidFill>
                  <a:latin typeface="Arial" panose="020B0604020202020204" pitchFamily="34" charset="0"/>
                  <a:ea typeface="微软雅黑" panose="020B0503020204020204" pitchFamily="34" charset="-122"/>
                  <a:sym typeface="Arial" panose="020B0604020202020204" pitchFamily="34" charset="0"/>
                </a:rPr>
                <a:t>比赛分析与目标</a:t>
              </a:r>
              <a:r>
                <a:rPr lang="en-US" altLang="zh-CN" sz="2800" b="1">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2800" b="1">
                  <a:solidFill>
                    <a:schemeClr val="bg1"/>
                  </a:solidFill>
                  <a:latin typeface="Arial" panose="020B0604020202020204" pitchFamily="34" charset="0"/>
                  <a:ea typeface="微软雅黑" panose="020B0503020204020204" pitchFamily="34" charset="-122"/>
                  <a:sym typeface="Arial" panose="020B0604020202020204" pitchFamily="34" charset="0"/>
                </a:rPr>
                <a:t>架构分析</a:t>
              </a:r>
              <a:endParaRPr lang="zh-CN" altLang="en-US" sz="28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 name="矩形 1"/>
          <p:cNvSpPr/>
          <p:nvPr/>
        </p:nvSpPr>
        <p:spPr>
          <a:xfrm>
            <a:off x="3480316" y="3987340"/>
            <a:ext cx="4879976" cy="369332"/>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480315" y="2245932"/>
            <a:ext cx="4879975" cy="1620247"/>
          </a:xfrm>
          <a:prstGeom prst="rect">
            <a:avLst/>
          </a:prstGeom>
          <a:solidFill>
            <a:schemeClr val="accent1">
              <a:lumMod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582726" y="3352345"/>
            <a:ext cx="818225" cy="330518"/>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818138" y="3343580"/>
            <a:ext cx="1068685" cy="339283"/>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35703" y="3352345"/>
            <a:ext cx="1068686" cy="330518"/>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558265" y="2716978"/>
            <a:ext cx="4724073" cy="490214"/>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480315" y="1598525"/>
            <a:ext cx="4879975" cy="530856"/>
          </a:xfrm>
          <a:prstGeom prst="rect">
            <a:avLst/>
          </a:prstGeom>
          <a:solidFill>
            <a:schemeClr val="accent6">
              <a:lumMod val="7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80315" y="1042059"/>
            <a:ext cx="1366364" cy="420078"/>
          </a:xfrm>
          <a:prstGeom prst="rect">
            <a:avLst/>
          </a:prstGeom>
          <a:solidFill>
            <a:schemeClr val="tx2">
              <a:lumMod val="60000"/>
              <a:lumOff val="4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535396" y="1693751"/>
            <a:ext cx="1090295" cy="369332"/>
          </a:xfrm>
          <a:prstGeom prst="rect">
            <a:avLst/>
          </a:prstGeom>
          <a:noFill/>
        </p:spPr>
        <p:txBody>
          <a:bodyPr wrap="square" rtlCol="0">
            <a:spAutoFit/>
          </a:bodyPr>
          <a:lstStyle/>
          <a:p>
            <a:r>
              <a:rPr lang="en-US" altLang="zh-CN" dirty="0"/>
              <a:t>c lib</a:t>
            </a:r>
            <a:endParaRPr lang="en-US" altLang="zh-CN" dirty="0"/>
          </a:p>
        </p:txBody>
      </p:sp>
      <p:sp>
        <p:nvSpPr>
          <p:cNvPr id="18" name="文本框 17"/>
          <p:cNvSpPr txBox="1"/>
          <p:nvPr/>
        </p:nvSpPr>
        <p:spPr>
          <a:xfrm>
            <a:off x="5363946" y="2764220"/>
            <a:ext cx="1261745" cy="369332"/>
          </a:xfrm>
          <a:prstGeom prst="rect">
            <a:avLst/>
          </a:prstGeom>
          <a:noFill/>
        </p:spPr>
        <p:txBody>
          <a:bodyPr wrap="square" rtlCol="0">
            <a:spAutoFit/>
          </a:bodyPr>
          <a:lstStyle/>
          <a:p>
            <a:r>
              <a:rPr lang="en-US" altLang="zh-CN" dirty="0" err="1"/>
              <a:t>Syscall</a:t>
            </a:r>
            <a:endParaRPr lang="en-US" altLang="zh-CN" dirty="0"/>
          </a:p>
        </p:txBody>
      </p:sp>
      <p:sp>
        <p:nvSpPr>
          <p:cNvPr id="19" name="文本框 18"/>
          <p:cNvSpPr txBox="1"/>
          <p:nvPr/>
        </p:nvSpPr>
        <p:spPr>
          <a:xfrm>
            <a:off x="5454701" y="2257512"/>
            <a:ext cx="920898" cy="369332"/>
          </a:xfrm>
          <a:prstGeom prst="rect">
            <a:avLst/>
          </a:prstGeom>
          <a:solidFill>
            <a:schemeClr val="tx2">
              <a:lumMod val="20000"/>
              <a:lumOff val="80000"/>
            </a:schemeClr>
          </a:solidFill>
        </p:spPr>
        <p:txBody>
          <a:bodyPr wrap="square" rtlCol="0">
            <a:spAutoFit/>
          </a:bodyPr>
          <a:lstStyle/>
          <a:p>
            <a:r>
              <a:rPr lang="en-US" altLang="zh-CN" b="1" dirty="0"/>
              <a:t>Kernel</a:t>
            </a:r>
            <a:endParaRPr lang="en-US" altLang="zh-CN" b="1" dirty="0"/>
          </a:p>
        </p:txBody>
      </p:sp>
      <p:sp>
        <p:nvSpPr>
          <p:cNvPr id="21" name="文本框 20"/>
          <p:cNvSpPr txBox="1"/>
          <p:nvPr/>
        </p:nvSpPr>
        <p:spPr>
          <a:xfrm>
            <a:off x="3730824" y="3343580"/>
            <a:ext cx="538043" cy="369332"/>
          </a:xfrm>
          <a:prstGeom prst="rect">
            <a:avLst/>
          </a:prstGeom>
          <a:noFill/>
        </p:spPr>
        <p:txBody>
          <a:bodyPr wrap="square" rtlCol="0">
            <a:spAutoFit/>
          </a:bodyPr>
          <a:lstStyle/>
          <a:p>
            <a:r>
              <a:rPr lang="en-US" altLang="zh-CN" dirty="0"/>
              <a:t>FS</a:t>
            </a:r>
            <a:endParaRPr lang="en-US" altLang="zh-CN" dirty="0"/>
          </a:p>
        </p:txBody>
      </p:sp>
      <p:sp>
        <p:nvSpPr>
          <p:cNvPr id="23" name="文本框 22"/>
          <p:cNvSpPr txBox="1"/>
          <p:nvPr/>
        </p:nvSpPr>
        <p:spPr>
          <a:xfrm>
            <a:off x="5818138" y="3327702"/>
            <a:ext cx="1064848" cy="369332"/>
          </a:xfrm>
          <a:prstGeom prst="rect">
            <a:avLst/>
          </a:prstGeom>
          <a:noFill/>
        </p:spPr>
        <p:txBody>
          <a:bodyPr wrap="square" rtlCol="0">
            <a:spAutoFit/>
          </a:bodyPr>
          <a:lstStyle/>
          <a:p>
            <a:r>
              <a:rPr lang="en-US" altLang="zh-CN" dirty="0"/>
              <a:t>Process</a:t>
            </a:r>
            <a:endParaRPr lang="en-US" altLang="zh-CN" dirty="0"/>
          </a:p>
        </p:txBody>
      </p:sp>
      <p:sp>
        <p:nvSpPr>
          <p:cNvPr id="24" name="文本框 23"/>
          <p:cNvSpPr txBox="1"/>
          <p:nvPr/>
        </p:nvSpPr>
        <p:spPr>
          <a:xfrm>
            <a:off x="7262813" y="3327702"/>
            <a:ext cx="1138555" cy="369332"/>
          </a:xfrm>
          <a:prstGeom prst="rect">
            <a:avLst/>
          </a:prstGeom>
          <a:noFill/>
        </p:spPr>
        <p:txBody>
          <a:bodyPr wrap="square" rtlCol="0">
            <a:spAutoFit/>
          </a:bodyPr>
          <a:lstStyle/>
          <a:p>
            <a:r>
              <a:rPr lang="en-US" altLang="zh-CN" dirty="0"/>
              <a:t>Driver</a:t>
            </a:r>
            <a:endParaRPr lang="en-US" altLang="zh-CN" dirty="0"/>
          </a:p>
        </p:txBody>
      </p:sp>
      <p:sp>
        <p:nvSpPr>
          <p:cNvPr id="25" name="文本框 24"/>
          <p:cNvSpPr txBox="1"/>
          <p:nvPr/>
        </p:nvSpPr>
        <p:spPr>
          <a:xfrm>
            <a:off x="3543740" y="1060048"/>
            <a:ext cx="1366364" cy="369332"/>
          </a:xfrm>
          <a:prstGeom prst="rect">
            <a:avLst/>
          </a:prstGeom>
          <a:noFill/>
        </p:spPr>
        <p:txBody>
          <a:bodyPr wrap="square" rtlCol="0">
            <a:spAutoFit/>
          </a:bodyPr>
          <a:lstStyle/>
          <a:p>
            <a:r>
              <a:rPr lang="en-US" altLang="zh-CN" dirty="0" err="1"/>
              <a:t>syscall</a:t>
            </a:r>
            <a:r>
              <a:rPr lang="en-US" altLang="zh-CN" dirty="0"/>
              <a:t> test</a:t>
            </a:r>
            <a:endParaRPr lang="en-US" altLang="zh-CN" dirty="0"/>
          </a:p>
        </p:txBody>
      </p:sp>
      <p:sp>
        <p:nvSpPr>
          <p:cNvPr id="26" name="矩形 25"/>
          <p:cNvSpPr/>
          <p:nvPr/>
        </p:nvSpPr>
        <p:spPr>
          <a:xfrm>
            <a:off x="4945429" y="1033293"/>
            <a:ext cx="1426067" cy="420078"/>
          </a:xfrm>
          <a:prstGeom prst="rect">
            <a:avLst/>
          </a:prstGeom>
          <a:solidFill>
            <a:schemeClr val="tx2">
              <a:lumMod val="60000"/>
              <a:lumOff val="4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957173" y="1058666"/>
            <a:ext cx="1426067" cy="369332"/>
          </a:xfrm>
          <a:prstGeom prst="rect">
            <a:avLst/>
          </a:prstGeom>
          <a:noFill/>
        </p:spPr>
        <p:txBody>
          <a:bodyPr wrap="square" rtlCol="0">
            <a:spAutoFit/>
          </a:bodyPr>
          <a:lstStyle/>
          <a:p>
            <a:r>
              <a:rPr lang="en-US" altLang="zh-CN" dirty="0" err="1"/>
              <a:t>busybox</a:t>
            </a:r>
            <a:r>
              <a:rPr lang="en-US" altLang="zh-CN" dirty="0"/>
              <a:t>/</a:t>
            </a:r>
            <a:r>
              <a:rPr lang="en-US" altLang="zh-CN" dirty="0" err="1"/>
              <a:t>lua</a:t>
            </a:r>
            <a:endParaRPr lang="zh-CN" altLang="en-US" dirty="0"/>
          </a:p>
        </p:txBody>
      </p:sp>
      <p:sp>
        <p:nvSpPr>
          <p:cNvPr id="28" name="矩形 27"/>
          <p:cNvSpPr/>
          <p:nvPr/>
        </p:nvSpPr>
        <p:spPr>
          <a:xfrm>
            <a:off x="6483166" y="1033293"/>
            <a:ext cx="1877124" cy="428844"/>
          </a:xfrm>
          <a:prstGeom prst="rect">
            <a:avLst/>
          </a:prstGeom>
          <a:solidFill>
            <a:schemeClr val="tx2">
              <a:lumMod val="60000"/>
              <a:lumOff val="4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841955" y="1049624"/>
            <a:ext cx="1298948" cy="369332"/>
          </a:xfrm>
          <a:prstGeom prst="rect">
            <a:avLst/>
          </a:prstGeom>
          <a:noFill/>
        </p:spPr>
        <p:txBody>
          <a:bodyPr wrap="square" rtlCol="0">
            <a:spAutoFit/>
          </a:bodyPr>
          <a:lstStyle/>
          <a:p>
            <a:r>
              <a:rPr lang="en-US" altLang="zh-CN" dirty="0" err="1"/>
              <a:t>lmbench</a:t>
            </a:r>
            <a:endParaRPr lang="en-US" altLang="zh-CN" dirty="0"/>
          </a:p>
        </p:txBody>
      </p:sp>
      <p:sp>
        <p:nvSpPr>
          <p:cNvPr id="36" name="矩形 35"/>
          <p:cNvSpPr/>
          <p:nvPr/>
        </p:nvSpPr>
        <p:spPr>
          <a:xfrm>
            <a:off x="4674375" y="3343580"/>
            <a:ext cx="953263" cy="339283"/>
          </a:xfrm>
          <a:prstGeom prst="rect">
            <a:avLst/>
          </a:prstGeom>
          <a:solidFill>
            <a:schemeClr val="accent1">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653668" y="3327702"/>
            <a:ext cx="1068685" cy="369332"/>
          </a:xfrm>
          <a:prstGeom prst="rect">
            <a:avLst/>
          </a:prstGeom>
          <a:noFill/>
        </p:spPr>
        <p:txBody>
          <a:bodyPr wrap="square" rtlCol="0">
            <a:spAutoFit/>
          </a:bodyPr>
          <a:lstStyle/>
          <a:p>
            <a:r>
              <a:rPr lang="en-US" altLang="zh-CN" dirty="0"/>
              <a:t>Memory</a:t>
            </a:r>
            <a:endParaRPr lang="en-US" altLang="zh-CN" dirty="0"/>
          </a:p>
        </p:txBody>
      </p:sp>
      <p:sp>
        <p:nvSpPr>
          <p:cNvPr id="32" name="对话气泡: 圆角矩形 31"/>
          <p:cNvSpPr/>
          <p:nvPr/>
        </p:nvSpPr>
        <p:spPr>
          <a:xfrm>
            <a:off x="9597857" y="860585"/>
            <a:ext cx="2551302" cy="5545135"/>
          </a:xfrm>
          <a:prstGeom prst="wedgeRoundRectCallout">
            <a:avLst>
              <a:gd name="adj1" fmla="val -101193"/>
              <a:gd name="adj2" fmla="val -14283"/>
              <a:gd name="adj3" fmla="val 16667"/>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3"/>
          <a:stretch>
            <a:fillRect/>
          </a:stretch>
        </p:blipFill>
        <p:spPr>
          <a:xfrm>
            <a:off x="9738036" y="1104720"/>
            <a:ext cx="2323547" cy="5156285"/>
          </a:xfrm>
          <a:prstGeom prst="rect">
            <a:avLst/>
          </a:prstGeom>
        </p:spPr>
      </p:pic>
      <p:sp>
        <p:nvSpPr>
          <p:cNvPr id="37" name="对话气泡: 圆角矩形 36"/>
          <p:cNvSpPr/>
          <p:nvPr/>
        </p:nvSpPr>
        <p:spPr>
          <a:xfrm>
            <a:off x="956648" y="1143001"/>
            <a:ext cx="1426067" cy="4299438"/>
          </a:xfrm>
          <a:prstGeom prst="wedgeRoundRectCallout">
            <a:avLst>
              <a:gd name="adj1" fmla="val 128063"/>
              <a:gd name="adj2" fmla="val -34073"/>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a:blip r:embed="rId4"/>
          <a:stretch>
            <a:fillRect/>
          </a:stretch>
        </p:blipFill>
        <p:spPr>
          <a:xfrm>
            <a:off x="1189532" y="1325239"/>
            <a:ext cx="998707" cy="3980140"/>
          </a:xfrm>
          <a:prstGeom prst="rect">
            <a:avLst/>
          </a:prstGeom>
        </p:spPr>
      </p:pic>
      <p:sp>
        <p:nvSpPr>
          <p:cNvPr id="44" name="对话气泡: 矩形 43"/>
          <p:cNvSpPr/>
          <p:nvPr/>
        </p:nvSpPr>
        <p:spPr>
          <a:xfrm>
            <a:off x="2471813" y="3866179"/>
            <a:ext cx="967423" cy="2809769"/>
          </a:xfrm>
          <a:prstGeom prst="wedgeRectCallout">
            <a:avLst>
              <a:gd name="adj1" fmla="val 72562"/>
              <a:gd name="adj2" fmla="val -593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p:nvPicPr>
        <p:blipFill>
          <a:blip r:embed="rId5"/>
          <a:stretch>
            <a:fillRect/>
          </a:stretch>
        </p:blipFill>
        <p:spPr>
          <a:xfrm>
            <a:off x="2543493" y="4004117"/>
            <a:ext cx="841843" cy="2602523"/>
          </a:xfrm>
          <a:prstGeom prst="rect">
            <a:avLst/>
          </a:prstGeom>
        </p:spPr>
      </p:pic>
      <p:sp>
        <p:nvSpPr>
          <p:cNvPr id="49" name="对话气泡: 矩形 48"/>
          <p:cNvSpPr/>
          <p:nvPr/>
        </p:nvSpPr>
        <p:spPr>
          <a:xfrm>
            <a:off x="3879256" y="4401247"/>
            <a:ext cx="967423" cy="2274701"/>
          </a:xfrm>
          <a:prstGeom prst="wedgeRectCallout">
            <a:avLst>
              <a:gd name="adj1" fmla="val 42139"/>
              <a:gd name="adj2" fmla="val -8174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6"/>
          <a:stretch>
            <a:fillRect/>
          </a:stretch>
        </p:blipFill>
        <p:spPr>
          <a:xfrm>
            <a:off x="3998230" y="4477833"/>
            <a:ext cx="754706" cy="2128807"/>
          </a:xfrm>
          <a:prstGeom prst="rect">
            <a:avLst/>
          </a:prstGeom>
        </p:spPr>
      </p:pic>
      <p:sp>
        <p:nvSpPr>
          <p:cNvPr id="52" name="对话气泡: 矩形 51"/>
          <p:cNvSpPr/>
          <p:nvPr/>
        </p:nvSpPr>
        <p:spPr>
          <a:xfrm>
            <a:off x="5178646" y="4391423"/>
            <a:ext cx="1204594" cy="2090101"/>
          </a:xfrm>
          <a:prstGeom prst="wedgeRectCallout">
            <a:avLst>
              <a:gd name="adj1" fmla="val 48939"/>
              <a:gd name="adj2" fmla="val -8416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图片 53"/>
          <p:cNvPicPr>
            <a:picLocks noChangeAspect="1"/>
          </p:cNvPicPr>
          <p:nvPr/>
        </p:nvPicPr>
        <p:blipFill>
          <a:blip r:embed="rId7"/>
          <a:stretch>
            <a:fillRect/>
          </a:stretch>
        </p:blipFill>
        <p:spPr>
          <a:xfrm>
            <a:off x="5288710" y="4477833"/>
            <a:ext cx="984465" cy="1936496"/>
          </a:xfrm>
          <a:prstGeom prst="rect">
            <a:avLst/>
          </a:prstGeom>
        </p:spPr>
      </p:pic>
      <p:sp>
        <p:nvSpPr>
          <p:cNvPr id="55" name="对话气泡: 矩形 54"/>
          <p:cNvSpPr/>
          <p:nvPr/>
        </p:nvSpPr>
        <p:spPr>
          <a:xfrm>
            <a:off x="8438311" y="3019378"/>
            <a:ext cx="899120" cy="3762067"/>
          </a:xfrm>
          <a:prstGeom prst="wedgeRectCallout">
            <a:avLst>
              <a:gd name="adj1" fmla="val -72972"/>
              <a:gd name="adj2" fmla="val -3648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8"/>
          <a:stretch>
            <a:fillRect/>
          </a:stretch>
        </p:blipFill>
        <p:spPr>
          <a:xfrm>
            <a:off x="8535815" y="3043945"/>
            <a:ext cx="732127" cy="3712931"/>
          </a:xfrm>
          <a:prstGeom prst="rect">
            <a:avLst/>
          </a:prstGeom>
        </p:spPr>
      </p:pic>
      <p:sp>
        <p:nvSpPr>
          <p:cNvPr id="4" name="文本框 3"/>
          <p:cNvSpPr txBox="1"/>
          <p:nvPr/>
        </p:nvSpPr>
        <p:spPr>
          <a:xfrm>
            <a:off x="3480316" y="3987340"/>
            <a:ext cx="4879975" cy="369332"/>
          </a:xfrm>
          <a:prstGeom prst="rect">
            <a:avLst/>
          </a:prstGeom>
          <a:noFill/>
        </p:spPr>
        <p:txBody>
          <a:bodyPr wrap="square" rtlCol="0">
            <a:spAutoFit/>
          </a:bodyPr>
          <a:lstStyle/>
          <a:p>
            <a:r>
              <a:rPr lang="zh-CN" altLang="en-US" dirty="0"/>
              <a:t>Sipeed Maix Dock K210</a:t>
            </a:r>
            <a:r>
              <a:rPr lang="en-US" altLang="zh-CN" dirty="0"/>
              <a:t>/qemu-system-riscv64</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校徽打底"/>
          <p:cNvSpPr/>
          <p:nvPr/>
        </p:nvSpPr>
        <p:spPr>
          <a:xfrm>
            <a:off x="2594996" y="-126023"/>
            <a:ext cx="7002008" cy="7002008"/>
          </a:xfrm>
          <a:prstGeom prst="rect">
            <a:avLst/>
          </a:prstGeom>
          <a:blipFill dpi="0" rotWithShape="1">
            <a:blip r:embed="rId1">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背景色块"/>
          <p:cNvSpPr/>
          <p:nvPr/>
        </p:nvSpPr>
        <p:spPr>
          <a:xfrm>
            <a:off x="0" y="0"/>
            <a:ext cx="12192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5196000" y="1794915"/>
            <a:ext cx="1800000" cy="2289524"/>
            <a:chOff x="5196000" y="1794915"/>
            <a:chExt cx="1800000" cy="2289524"/>
          </a:xfrm>
        </p:grpSpPr>
        <p:sp>
          <p:nvSpPr>
            <p:cNvPr id="12" name="打底色块"/>
            <p:cNvSpPr>
              <a:spLocks noChangeAspect="1"/>
            </p:cNvSpPr>
            <p:nvPr/>
          </p:nvSpPr>
          <p:spPr>
            <a:xfrm>
              <a:off x="5196000" y="1794915"/>
              <a:ext cx="1800000" cy="2289524"/>
            </a:xfrm>
            <a:prstGeom prst="rect">
              <a:avLst/>
            </a:prstGeom>
            <a:solidFill>
              <a:schemeClr val="bg1"/>
            </a:solidFill>
            <a:ln>
              <a:solidFill>
                <a:schemeClr val="bg1">
                  <a:lumMod val="95000"/>
                </a:schemeClr>
              </a:solidFill>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01"/>
            <p:cNvSpPr txBox="1"/>
            <p:nvPr/>
          </p:nvSpPr>
          <p:spPr>
            <a:xfrm>
              <a:off x="5238750" y="2277958"/>
              <a:ext cx="1714500" cy="1322070"/>
            </a:xfrm>
            <a:prstGeom prst="rect">
              <a:avLst/>
            </a:prstGeom>
            <a:noFill/>
          </p:spPr>
          <p:txBody>
            <a:bodyPr wrap="square" rtlCol="0">
              <a:spAutoFit/>
            </a:bodyPr>
            <a:lstStyle/>
            <a:p>
              <a:pPr algn="ctr" defTabSz="457200"/>
              <a:r>
                <a:rPr lang="en-US" altLang="zh-CN" sz="800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800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基础扎实"/>
          <p:cNvSpPr txBox="1"/>
          <p:nvPr/>
        </p:nvSpPr>
        <p:spPr>
          <a:xfrm>
            <a:off x="3521710" y="4371340"/>
            <a:ext cx="4824730" cy="829945"/>
          </a:xfrm>
          <a:prstGeom prst="rect">
            <a:avLst/>
          </a:prstGeom>
          <a:noFill/>
        </p:spPr>
        <p:txBody>
          <a:bodyPr wrap="square" rtlCol="0">
            <a:spAutoFit/>
          </a:bodyPr>
          <a:lstStyle/>
          <a:p>
            <a:pPr algn="dist" defTabSz="457200"/>
            <a:r>
              <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rPr>
              <a:t>各阶段任务</a:t>
            </a:r>
            <a:endParaRPr lang="zh-CN" altLang="en-US" sz="4800" b="1">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7" name="点缀线段"/>
          <p:cNvCxnSpPr/>
          <p:nvPr/>
        </p:nvCxnSpPr>
        <p:spPr>
          <a:xfrm>
            <a:off x="5761994" y="5384732"/>
            <a:ext cx="66801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22" presetClass="entr" presetSubtype="1" fill="hold" grpId="0"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750"/>
                                        <p:tgtEl>
                                          <p:spTgt spid="11"/>
                                        </p:tgtEl>
                                      </p:cBhvr>
                                    </p:animEffect>
                                  </p:childTnLst>
                                </p:cTn>
                              </p:par>
                              <p:par>
                                <p:cTn id="11" presetID="53" presetClass="entr" presetSubtype="16" fill="hold" nodeType="withEffect">
                                  <p:stCondLst>
                                    <p:cond delay="800"/>
                                  </p:stCondLst>
                                  <p:childTnLst>
                                    <p:set>
                                      <p:cBhvr>
                                        <p:cTn id="12" dur="1" fill="hold">
                                          <p:stCondLst>
                                            <p:cond delay="0"/>
                                          </p:stCondLst>
                                        </p:cTn>
                                        <p:tgtEl>
                                          <p:spTgt spid="2"/>
                                        </p:tgtEl>
                                        <p:attrNameLst>
                                          <p:attrName>style.visibility</p:attrName>
                                        </p:attrNameLst>
                                      </p:cBhvr>
                                      <p:to>
                                        <p:strVal val="visible"/>
                                      </p:to>
                                    </p:set>
                                    <p:anim calcmode="lin" valueType="num">
                                      <p:cBhvr>
                                        <p:cTn id="13" dur="750" fill="hold"/>
                                        <p:tgtEl>
                                          <p:spTgt spid="2"/>
                                        </p:tgtEl>
                                        <p:attrNameLst>
                                          <p:attrName>ppt_w</p:attrName>
                                        </p:attrNameLst>
                                      </p:cBhvr>
                                      <p:tavLst>
                                        <p:tav tm="0">
                                          <p:val>
                                            <p:fltVal val="0"/>
                                          </p:val>
                                        </p:tav>
                                        <p:tav tm="100000">
                                          <p:val>
                                            <p:strVal val="#ppt_w"/>
                                          </p:val>
                                        </p:tav>
                                      </p:tavLst>
                                    </p:anim>
                                    <p:anim calcmode="lin" valueType="num">
                                      <p:cBhvr>
                                        <p:cTn id="14" dur="750" fill="hold"/>
                                        <p:tgtEl>
                                          <p:spTgt spid="2"/>
                                        </p:tgtEl>
                                        <p:attrNameLst>
                                          <p:attrName>ppt_h</p:attrName>
                                        </p:attrNameLst>
                                      </p:cBhvr>
                                      <p:tavLst>
                                        <p:tav tm="0">
                                          <p:val>
                                            <p:fltVal val="0"/>
                                          </p:val>
                                        </p:tav>
                                        <p:tav tm="100000">
                                          <p:val>
                                            <p:strVal val="#ppt_h"/>
                                          </p:val>
                                        </p:tav>
                                      </p:tavLst>
                                    </p:anim>
                                    <p:animEffect transition="in" filter="fade">
                                      <p:cBhvr>
                                        <p:cTn id="15" dur="750"/>
                                        <p:tgtEl>
                                          <p:spTgt spid="2"/>
                                        </p:tgtEl>
                                      </p:cBhvr>
                                    </p:animEffect>
                                  </p:childTnLst>
                                </p:cTn>
                              </p:par>
                              <p:par>
                                <p:cTn id="16" presetID="6" presetClass="emph" presetSubtype="0" autoRev="1" fill="hold" nodeType="withEffect">
                                  <p:stCondLst>
                                    <p:cond delay="1200"/>
                                  </p:stCondLst>
                                  <p:childTnLst>
                                    <p:animScale>
                                      <p:cBhvr>
                                        <p:cTn id="17" dur="400" fill="hold"/>
                                        <p:tgtEl>
                                          <p:spTgt spid="2"/>
                                        </p:tgtEl>
                                      </p:cBhvr>
                                      <p:by x="115000" y="115000"/>
                                    </p:animScale>
                                  </p:childTnLst>
                                </p:cTn>
                              </p:par>
                              <p:par>
                                <p:cTn id="18" presetID="50" presetClass="entr" presetSubtype="0" decel="100000" fill="hold" grpId="0" nodeType="withEffect">
                                  <p:stCondLst>
                                    <p:cond delay="1600"/>
                                  </p:stCondLst>
                                  <p:iterate type="lt">
                                    <p:tmPct val="10000"/>
                                  </p:iterate>
                                  <p:childTnLst>
                                    <p:set>
                                      <p:cBhvr>
                                        <p:cTn id="19" dur="1" fill="hold">
                                          <p:stCondLst>
                                            <p:cond delay="0"/>
                                          </p:stCondLst>
                                        </p:cTn>
                                        <p:tgtEl>
                                          <p:spTgt spid="18"/>
                                        </p:tgtEl>
                                        <p:attrNameLst>
                                          <p:attrName>style.visibility</p:attrName>
                                        </p:attrNameLst>
                                      </p:cBhvr>
                                      <p:to>
                                        <p:strVal val="visible"/>
                                      </p:to>
                                    </p:set>
                                    <p:anim calcmode="lin" valueType="num">
                                      <p:cBhvr>
                                        <p:cTn id="20" dur="750" fill="hold"/>
                                        <p:tgtEl>
                                          <p:spTgt spid="18"/>
                                        </p:tgtEl>
                                        <p:attrNameLst>
                                          <p:attrName>ppt_w</p:attrName>
                                        </p:attrNameLst>
                                      </p:cBhvr>
                                      <p:tavLst>
                                        <p:tav tm="0">
                                          <p:val>
                                            <p:strVal val="#ppt_w+.3"/>
                                          </p:val>
                                        </p:tav>
                                        <p:tav tm="100000">
                                          <p:val>
                                            <p:strVal val="#ppt_w"/>
                                          </p:val>
                                        </p:tav>
                                      </p:tavLst>
                                    </p:anim>
                                    <p:anim calcmode="lin" valueType="num">
                                      <p:cBhvr>
                                        <p:cTn id="21" dur="750" fill="hold"/>
                                        <p:tgtEl>
                                          <p:spTgt spid="18"/>
                                        </p:tgtEl>
                                        <p:attrNameLst>
                                          <p:attrName>ppt_h</p:attrName>
                                        </p:attrNameLst>
                                      </p:cBhvr>
                                      <p:tavLst>
                                        <p:tav tm="0">
                                          <p:val>
                                            <p:strVal val="#ppt_h"/>
                                          </p:val>
                                        </p:tav>
                                        <p:tav tm="100000">
                                          <p:val>
                                            <p:strVal val="#ppt_h"/>
                                          </p:val>
                                        </p:tav>
                                      </p:tavLst>
                                    </p:anim>
                                    <p:animEffect transition="in" filter="fade">
                                      <p:cBhvr>
                                        <p:cTn id="22" dur="750"/>
                                        <p:tgtEl>
                                          <p:spTgt spid="18"/>
                                        </p:tgtEl>
                                      </p:cBhvr>
                                    </p:animEffect>
                                  </p:childTnLst>
                                </p:cTn>
                              </p:par>
                              <p:par>
                                <p:cTn id="23" presetID="16" presetClass="entr" presetSubtype="37" fill="hold" nodeType="withEffect">
                                  <p:stCondLst>
                                    <p:cond delay="200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1" grpId="0" bldLvl="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标题"/>
          <p:cNvGrpSpPr/>
          <p:nvPr/>
        </p:nvGrpSpPr>
        <p:grpSpPr>
          <a:xfrm>
            <a:off x="0" y="-1"/>
            <a:ext cx="12192000" cy="728663"/>
            <a:chOff x="0" y="-1"/>
            <a:chExt cx="12192000" cy="728663"/>
          </a:xfrm>
        </p:grpSpPr>
        <p:sp>
          <p:nvSpPr>
            <p:cNvPr id="33" name="打底色块"/>
            <p:cNvSpPr/>
            <p:nvPr/>
          </p:nvSpPr>
          <p:spPr>
            <a:xfrm>
              <a:off x="0" y="-1"/>
              <a:ext cx="12192000" cy="728663"/>
            </a:xfrm>
            <a:prstGeom prst="rect">
              <a:avLst/>
            </a:prstGeom>
            <a:solidFill>
              <a:schemeClr val="accent1"/>
            </a:solidFill>
            <a:ln w="25400" cap="flat" cmpd="sng" algn="ctr">
              <a:noFill/>
              <a:prstDash val="solid"/>
            </a:ln>
            <a:effectLst/>
          </p:spPr>
          <p:txBody>
            <a:bodyPr rtlCol="0" anchor="ctr"/>
            <a:lstStyle/>
            <a:p>
              <a:pPr lvl="0" algn="ctr" fontAlgn="base">
                <a:lnSpc>
                  <a:spcPct val="105000"/>
                </a:lnSpc>
                <a:spcBef>
                  <a:spcPct val="0"/>
                </a:spcBef>
                <a:spcAft>
                  <a:spcPct val="0"/>
                </a:spcAft>
                <a:buClr>
                  <a:srgbClr val="3366FF"/>
                </a:buClr>
                <a:buSzPct val="80000"/>
                <a:buFont typeface="Wingdings" panose="05000000000000000000" pitchFamily="2" charset="2"/>
                <a:buNone/>
              </a:pPr>
              <a:endParaRPr kumimoji="1" lang="zh-CN" altLang="en-US" sz="2000" b="1" kern="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2" name="西北工业大学"/>
            <p:cNvPicPr>
              <a:picLocks noChangeAspect="1"/>
            </p:cNvPicPr>
            <p:nvPr/>
          </p:nvPicPr>
          <p:blipFill>
            <a:blip r:embed="rId1" cstate="screen"/>
            <a:stretch>
              <a:fillRect/>
            </a:stretch>
          </p:blipFill>
          <p:spPr>
            <a:xfrm>
              <a:off x="10240059" y="169864"/>
              <a:ext cx="1546127" cy="388933"/>
            </a:xfrm>
            <a:prstGeom prst="rect">
              <a:avLst/>
            </a:prstGeom>
          </p:spPr>
        </p:pic>
        <p:pic>
          <p:nvPicPr>
            <p:cNvPr id="43" name="校徽"/>
            <p:cNvPicPr>
              <a:picLocks noChangeAspect="1"/>
            </p:cNvPicPr>
            <p:nvPr/>
          </p:nvPicPr>
          <p:blipFill>
            <a:blip r:embed="rId2" cstate="screen"/>
            <a:stretch>
              <a:fillRect/>
            </a:stretch>
          </p:blipFill>
          <p:spPr>
            <a:xfrm>
              <a:off x="9627016" y="119639"/>
              <a:ext cx="490134" cy="489382"/>
            </a:xfrm>
            <a:prstGeom prst="rect">
              <a:avLst/>
            </a:prstGeom>
          </p:spPr>
        </p:pic>
        <p:sp>
          <p:nvSpPr>
            <p:cNvPr id="45" name="基础扎实 / Strong Preparation"/>
            <p:cNvSpPr txBox="1"/>
            <p:nvPr/>
          </p:nvSpPr>
          <p:spPr>
            <a:xfrm>
              <a:off x="1003300" y="114271"/>
              <a:ext cx="8217902" cy="497840"/>
            </a:xfrm>
            <a:prstGeom prst="rect">
              <a:avLst/>
            </a:prstGeom>
            <a:noFill/>
          </p:spPr>
          <p:txBody>
            <a:bodyPr wrap="square" lIns="68562" tIns="34281" rIns="68562" bIns="34281" rtlCol="0">
              <a:spAutoFit/>
            </a:bodyPr>
            <a:lstStyle/>
            <a:p>
              <a:pPr algn="just">
                <a:buClr>
                  <a:prstClr val="white"/>
                </a:buCl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各阶段任务</a:t>
              </a:r>
              <a:endPar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齿轮"/>
            <p:cNvSpPr>
              <a:spLocks noChangeAspect="1"/>
            </p:cNvSpPr>
            <p:nvPr/>
          </p:nvSpPr>
          <p:spPr bwMode="auto">
            <a:xfrm>
              <a:off x="334963" y="121637"/>
              <a:ext cx="484428" cy="485386"/>
            </a:xfrm>
            <a:custGeom>
              <a:avLst/>
              <a:gdLst>
                <a:gd name="T0" fmla="*/ 3717 w 3906"/>
                <a:gd name="T1" fmla="*/ 1560 h 3920"/>
                <a:gd name="T2" fmla="*/ 3475 w 3906"/>
                <a:gd name="T3" fmla="*/ 1560 h 3920"/>
                <a:gd name="T4" fmla="*/ 3313 w 3906"/>
                <a:gd name="T5" fmla="*/ 1170 h 3920"/>
                <a:gd name="T6" fmla="*/ 3491 w 3906"/>
                <a:gd name="T7" fmla="*/ 992 h 3920"/>
                <a:gd name="T8" fmla="*/ 3491 w 3906"/>
                <a:gd name="T9" fmla="*/ 709 h 3920"/>
                <a:gd name="T10" fmla="*/ 3215 w 3906"/>
                <a:gd name="T11" fmla="*/ 433 h 3920"/>
                <a:gd name="T12" fmla="*/ 3074 w 3906"/>
                <a:gd name="T13" fmla="*/ 374 h 3920"/>
                <a:gd name="T14" fmla="*/ 2932 w 3906"/>
                <a:gd name="T15" fmla="*/ 433 h 3920"/>
                <a:gd name="T16" fmla="*/ 2752 w 3906"/>
                <a:gd name="T17" fmla="*/ 609 h 3920"/>
                <a:gd name="T18" fmla="*/ 2346 w 3906"/>
                <a:gd name="T19" fmla="*/ 442 h 3920"/>
                <a:gd name="T20" fmla="*/ 2346 w 3906"/>
                <a:gd name="T21" fmla="*/ 200 h 3920"/>
                <a:gd name="T22" fmla="*/ 2153 w 3906"/>
                <a:gd name="T23" fmla="*/ 0 h 3920"/>
                <a:gd name="T24" fmla="*/ 1762 w 3906"/>
                <a:gd name="T25" fmla="*/ 0 h 3920"/>
                <a:gd name="T26" fmla="*/ 1560 w 3906"/>
                <a:gd name="T27" fmla="*/ 200 h 3920"/>
                <a:gd name="T28" fmla="*/ 1560 w 3906"/>
                <a:gd name="T29" fmla="*/ 442 h 3920"/>
                <a:gd name="T30" fmla="*/ 1174 w 3906"/>
                <a:gd name="T31" fmla="*/ 601 h 3920"/>
                <a:gd name="T32" fmla="*/ 1009 w 3906"/>
                <a:gd name="T33" fmla="*/ 435 h 3920"/>
                <a:gd name="T34" fmla="*/ 726 w 3906"/>
                <a:gd name="T35" fmla="*/ 435 h 3920"/>
                <a:gd name="T36" fmla="*/ 450 w 3906"/>
                <a:gd name="T37" fmla="*/ 711 h 3920"/>
                <a:gd name="T38" fmla="*/ 450 w 3906"/>
                <a:gd name="T39" fmla="*/ 994 h 3920"/>
                <a:gd name="T40" fmla="*/ 611 w 3906"/>
                <a:gd name="T41" fmla="*/ 1155 h 3920"/>
                <a:gd name="T42" fmla="*/ 441 w 3906"/>
                <a:gd name="T43" fmla="*/ 1560 h 3920"/>
                <a:gd name="T44" fmla="*/ 204 w 3906"/>
                <a:gd name="T45" fmla="*/ 1560 h 3920"/>
                <a:gd name="T46" fmla="*/ 0 w 3906"/>
                <a:gd name="T47" fmla="*/ 1761 h 3920"/>
                <a:gd name="T48" fmla="*/ 0 w 3906"/>
                <a:gd name="T49" fmla="*/ 2152 h 3920"/>
                <a:gd name="T50" fmla="*/ 204 w 3906"/>
                <a:gd name="T51" fmla="*/ 2347 h 3920"/>
                <a:gd name="T52" fmla="*/ 439 w 3906"/>
                <a:gd name="T53" fmla="*/ 2347 h 3920"/>
                <a:gd name="T54" fmla="*/ 608 w 3906"/>
                <a:gd name="T55" fmla="*/ 2754 h 3920"/>
                <a:gd name="T56" fmla="*/ 448 w 3906"/>
                <a:gd name="T57" fmla="*/ 2916 h 3920"/>
                <a:gd name="T58" fmla="*/ 448 w 3906"/>
                <a:gd name="T59" fmla="*/ 3199 h 3920"/>
                <a:gd name="T60" fmla="*/ 724 w 3906"/>
                <a:gd name="T61" fmla="*/ 3476 h 3920"/>
                <a:gd name="T62" fmla="*/ 866 w 3906"/>
                <a:gd name="T63" fmla="*/ 3535 h 3920"/>
                <a:gd name="T64" fmla="*/ 1007 w 3906"/>
                <a:gd name="T65" fmla="*/ 3476 h 3920"/>
                <a:gd name="T66" fmla="*/ 1167 w 3906"/>
                <a:gd name="T67" fmla="*/ 3315 h 3920"/>
                <a:gd name="T68" fmla="*/ 1560 w 3906"/>
                <a:gd name="T69" fmla="*/ 3478 h 3920"/>
                <a:gd name="T70" fmla="*/ 1560 w 3906"/>
                <a:gd name="T71" fmla="*/ 3713 h 3920"/>
                <a:gd name="T72" fmla="*/ 1762 w 3906"/>
                <a:gd name="T73" fmla="*/ 3920 h 3920"/>
                <a:gd name="T74" fmla="*/ 2153 w 3906"/>
                <a:gd name="T75" fmla="*/ 3920 h 3920"/>
                <a:gd name="T76" fmla="*/ 2346 w 3906"/>
                <a:gd name="T77" fmla="*/ 3713 h 3920"/>
                <a:gd name="T78" fmla="*/ 2346 w 3906"/>
                <a:gd name="T79" fmla="*/ 3478 h 3920"/>
                <a:gd name="T80" fmla="*/ 2758 w 3906"/>
                <a:gd name="T81" fmla="*/ 3306 h 3920"/>
                <a:gd name="T82" fmla="*/ 2932 w 3906"/>
                <a:gd name="T83" fmla="*/ 3478 h 3920"/>
                <a:gd name="T84" fmla="*/ 3075 w 3906"/>
                <a:gd name="T85" fmla="*/ 3537 h 3920"/>
                <a:gd name="T86" fmla="*/ 3217 w 3906"/>
                <a:gd name="T87" fmla="*/ 3478 h 3920"/>
                <a:gd name="T88" fmla="*/ 3493 w 3906"/>
                <a:gd name="T89" fmla="*/ 3202 h 3920"/>
                <a:gd name="T90" fmla="*/ 3493 w 3906"/>
                <a:gd name="T91" fmla="*/ 2919 h 3920"/>
                <a:gd name="T92" fmla="*/ 3317 w 3906"/>
                <a:gd name="T93" fmla="*/ 2740 h 3920"/>
                <a:gd name="T94" fmla="*/ 3477 w 3906"/>
                <a:gd name="T95" fmla="*/ 2347 h 3920"/>
                <a:gd name="T96" fmla="*/ 3717 w 3906"/>
                <a:gd name="T97" fmla="*/ 2347 h 3920"/>
                <a:gd name="T98" fmla="*/ 3906 w 3906"/>
                <a:gd name="T99" fmla="*/ 2152 h 3920"/>
                <a:gd name="T100" fmla="*/ 3906 w 3906"/>
                <a:gd name="T101" fmla="*/ 1761 h 3920"/>
                <a:gd name="T102" fmla="*/ 3717 w 3906"/>
                <a:gd name="T103" fmla="*/ 1560 h 3920"/>
                <a:gd name="T104" fmla="*/ 2540 w 3906"/>
                <a:gd name="T105" fmla="*/ 1960 h 3920"/>
                <a:gd name="T106" fmla="*/ 1958 w 3906"/>
                <a:gd name="T107" fmla="*/ 2542 h 3920"/>
                <a:gd name="T108" fmla="*/ 1376 w 3906"/>
                <a:gd name="T109" fmla="*/ 1960 h 3920"/>
                <a:gd name="T110" fmla="*/ 1958 w 3906"/>
                <a:gd name="T111" fmla="*/ 1378 h 3920"/>
                <a:gd name="T112" fmla="*/ 2540 w 3906"/>
                <a:gd name="T113" fmla="*/ 1960 h 3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06" h="3920">
                  <a:moveTo>
                    <a:pt x="3717" y="1560"/>
                  </a:moveTo>
                  <a:lnTo>
                    <a:pt x="3475" y="1560"/>
                  </a:lnTo>
                  <a:cubicBezTo>
                    <a:pt x="3439" y="1427"/>
                    <a:pt x="3384" y="1291"/>
                    <a:pt x="3313" y="1170"/>
                  </a:cubicBezTo>
                  <a:lnTo>
                    <a:pt x="3491" y="992"/>
                  </a:lnTo>
                  <a:cubicBezTo>
                    <a:pt x="3570" y="914"/>
                    <a:pt x="3570" y="787"/>
                    <a:pt x="3491" y="709"/>
                  </a:cubicBezTo>
                  <a:lnTo>
                    <a:pt x="3215" y="433"/>
                  </a:lnTo>
                  <a:cubicBezTo>
                    <a:pt x="3177" y="395"/>
                    <a:pt x="3127" y="374"/>
                    <a:pt x="3074" y="374"/>
                  </a:cubicBezTo>
                  <a:cubicBezTo>
                    <a:pt x="3020" y="374"/>
                    <a:pt x="2970" y="395"/>
                    <a:pt x="2932" y="433"/>
                  </a:cubicBezTo>
                  <a:lnTo>
                    <a:pt x="2752" y="609"/>
                  </a:lnTo>
                  <a:cubicBezTo>
                    <a:pt x="2628" y="536"/>
                    <a:pt x="2493" y="479"/>
                    <a:pt x="2346" y="442"/>
                  </a:cubicBezTo>
                  <a:lnTo>
                    <a:pt x="2346" y="200"/>
                  </a:lnTo>
                  <a:cubicBezTo>
                    <a:pt x="2346" y="90"/>
                    <a:pt x="2264" y="0"/>
                    <a:pt x="2153" y="0"/>
                  </a:cubicBezTo>
                  <a:lnTo>
                    <a:pt x="1762" y="0"/>
                  </a:lnTo>
                  <a:cubicBezTo>
                    <a:pt x="1652" y="0"/>
                    <a:pt x="1560" y="90"/>
                    <a:pt x="1560" y="200"/>
                  </a:cubicBezTo>
                  <a:lnTo>
                    <a:pt x="1560" y="442"/>
                  </a:lnTo>
                  <a:cubicBezTo>
                    <a:pt x="1426" y="477"/>
                    <a:pt x="1294" y="531"/>
                    <a:pt x="1174" y="601"/>
                  </a:cubicBezTo>
                  <a:lnTo>
                    <a:pt x="1009" y="435"/>
                  </a:lnTo>
                  <a:cubicBezTo>
                    <a:pt x="930" y="357"/>
                    <a:pt x="804" y="357"/>
                    <a:pt x="726" y="435"/>
                  </a:cubicBezTo>
                  <a:lnTo>
                    <a:pt x="450" y="711"/>
                  </a:lnTo>
                  <a:cubicBezTo>
                    <a:pt x="372" y="789"/>
                    <a:pt x="372" y="916"/>
                    <a:pt x="450" y="994"/>
                  </a:cubicBezTo>
                  <a:lnTo>
                    <a:pt x="611" y="1155"/>
                  </a:lnTo>
                  <a:cubicBezTo>
                    <a:pt x="536" y="1280"/>
                    <a:pt x="478" y="1413"/>
                    <a:pt x="441" y="1560"/>
                  </a:cubicBezTo>
                  <a:lnTo>
                    <a:pt x="204" y="1560"/>
                  </a:lnTo>
                  <a:cubicBezTo>
                    <a:pt x="94" y="1560"/>
                    <a:pt x="0" y="1651"/>
                    <a:pt x="0" y="1761"/>
                  </a:cubicBezTo>
                  <a:lnTo>
                    <a:pt x="0" y="2152"/>
                  </a:lnTo>
                  <a:cubicBezTo>
                    <a:pt x="0" y="2263"/>
                    <a:pt x="94" y="2347"/>
                    <a:pt x="204" y="2347"/>
                  </a:cubicBezTo>
                  <a:lnTo>
                    <a:pt x="439" y="2347"/>
                  </a:lnTo>
                  <a:cubicBezTo>
                    <a:pt x="476" y="2493"/>
                    <a:pt x="534" y="2629"/>
                    <a:pt x="608" y="2754"/>
                  </a:cubicBezTo>
                  <a:lnTo>
                    <a:pt x="448" y="2916"/>
                  </a:lnTo>
                  <a:cubicBezTo>
                    <a:pt x="370" y="2994"/>
                    <a:pt x="370" y="3121"/>
                    <a:pt x="448" y="3199"/>
                  </a:cubicBezTo>
                  <a:lnTo>
                    <a:pt x="724" y="3476"/>
                  </a:lnTo>
                  <a:cubicBezTo>
                    <a:pt x="763" y="3515"/>
                    <a:pt x="815" y="3535"/>
                    <a:pt x="866" y="3535"/>
                  </a:cubicBezTo>
                  <a:cubicBezTo>
                    <a:pt x="917" y="3535"/>
                    <a:pt x="968" y="3515"/>
                    <a:pt x="1007" y="3476"/>
                  </a:cubicBezTo>
                  <a:lnTo>
                    <a:pt x="1167" y="3315"/>
                  </a:lnTo>
                  <a:cubicBezTo>
                    <a:pt x="1289" y="3386"/>
                    <a:pt x="1413" y="3441"/>
                    <a:pt x="1560" y="3478"/>
                  </a:cubicBezTo>
                  <a:lnTo>
                    <a:pt x="1560" y="3713"/>
                  </a:lnTo>
                  <a:cubicBezTo>
                    <a:pt x="1560" y="3824"/>
                    <a:pt x="1652" y="3920"/>
                    <a:pt x="1762" y="3920"/>
                  </a:cubicBezTo>
                  <a:lnTo>
                    <a:pt x="2153" y="3920"/>
                  </a:lnTo>
                  <a:cubicBezTo>
                    <a:pt x="2264" y="3920"/>
                    <a:pt x="2346" y="3824"/>
                    <a:pt x="2346" y="3713"/>
                  </a:cubicBezTo>
                  <a:lnTo>
                    <a:pt x="2346" y="3478"/>
                  </a:lnTo>
                  <a:cubicBezTo>
                    <a:pt x="2493" y="3440"/>
                    <a:pt x="2632" y="3381"/>
                    <a:pt x="2758" y="3306"/>
                  </a:cubicBezTo>
                  <a:lnTo>
                    <a:pt x="2932" y="3478"/>
                  </a:lnTo>
                  <a:cubicBezTo>
                    <a:pt x="2971" y="3518"/>
                    <a:pt x="3024" y="3537"/>
                    <a:pt x="3075" y="3537"/>
                  </a:cubicBezTo>
                  <a:cubicBezTo>
                    <a:pt x="3126" y="3537"/>
                    <a:pt x="3178" y="3518"/>
                    <a:pt x="3217" y="3478"/>
                  </a:cubicBezTo>
                  <a:lnTo>
                    <a:pt x="3493" y="3202"/>
                  </a:lnTo>
                  <a:cubicBezTo>
                    <a:pt x="3571" y="3124"/>
                    <a:pt x="3572" y="2997"/>
                    <a:pt x="3493" y="2919"/>
                  </a:cubicBezTo>
                  <a:lnTo>
                    <a:pt x="3317" y="2740"/>
                  </a:lnTo>
                  <a:cubicBezTo>
                    <a:pt x="3387" y="2619"/>
                    <a:pt x="3441" y="2493"/>
                    <a:pt x="3477" y="2347"/>
                  </a:cubicBezTo>
                  <a:lnTo>
                    <a:pt x="3717" y="2347"/>
                  </a:lnTo>
                  <a:cubicBezTo>
                    <a:pt x="3828" y="2347"/>
                    <a:pt x="3906" y="2263"/>
                    <a:pt x="3906" y="2152"/>
                  </a:cubicBezTo>
                  <a:lnTo>
                    <a:pt x="3906" y="1761"/>
                  </a:lnTo>
                  <a:cubicBezTo>
                    <a:pt x="3906" y="1651"/>
                    <a:pt x="3828" y="1560"/>
                    <a:pt x="3717" y="1560"/>
                  </a:cubicBezTo>
                  <a:close/>
                  <a:moveTo>
                    <a:pt x="2540" y="1960"/>
                  </a:moveTo>
                  <a:cubicBezTo>
                    <a:pt x="2540" y="2281"/>
                    <a:pt x="2279" y="2542"/>
                    <a:pt x="1958" y="2542"/>
                  </a:cubicBezTo>
                  <a:cubicBezTo>
                    <a:pt x="1637" y="2542"/>
                    <a:pt x="1376" y="2281"/>
                    <a:pt x="1376" y="1960"/>
                  </a:cubicBezTo>
                  <a:cubicBezTo>
                    <a:pt x="1376" y="1639"/>
                    <a:pt x="1637" y="1378"/>
                    <a:pt x="1958" y="1378"/>
                  </a:cubicBezTo>
                  <a:cubicBezTo>
                    <a:pt x="2279" y="1378"/>
                    <a:pt x="2540" y="1639"/>
                    <a:pt x="2540" y="1960"/>
                  </a:cubicBez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endParaRPr lang="zh-CN" altLang="en-US" sz="1800">
                <a:solidFill>
                  <a:srgbClr val="1C666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3"/>
          <p:cNvGrpSpPr/>
          <p:nvPr/>
        </p:nvGrpSpPr>
        <p:grpSpPr>
          <a:xfrm>
            <a:off x="444584" y="1615986"/>
            <a:ext cx="11133921" cy="4743469"/>
            <a:chOff x="294337" y="1911040"/>
            <a:chExt cx="11133921" cy="4743469"/>
          </a:xfrm>
        </p:grpSpPr>
        <p:sp>
          <p:nvSpPr>
            <p:cNvPr id="53" name="矩形 52"/>
            <p:cNvSpPr/>
            <p:nvPr/>
          </p:nvSpPr>
          <p:spPr>
            <a:xfrm>
              <a:off x="1735494" y="5290456"/>
              <a:ext cx="737118" cy="143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4" name="矩形 53"/>
            <p:cNvSpPr/>
            <p:nvPr/>
          </p:nvSpPr>
          <p:spPr>
            <a:xfrm>
              <a:off x="2606350" y="5290456"/>
              <a:ext cx="2043406" cy="1300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5" name="矩形 54"/>
            <p:cNvSpPr/>
            <p:nvPr/>
          </p:nvSpPr>
          <p:spPr>
            <a:xfrm>
              <a:off x="4783494" y="5290455"/>
              <a:ext cx="1390262" cy="1430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6" name="矩形 55"/>
            <p:cNvSpPr/>
            <p:nvPr/>
          </p:nvSpPr>
          <p:spPr>
            <a:xfrm>
              <a:off x="6307494" y="5290455"/>
              <a:ext cx="1390262" cy="1430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7" name="矩形 56"/>
            <p:cNvSpPr/>
            <p:nvPr/>
          </p:nvSpPr>
          <p:spPr>
            <a:xfrm>
              <a:off x="7831494" y="5290455"/>
              <a:ext cx="1390262" cy="1430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8" name="矩形 57"/>
            <p:cNvSpPr/>
            <p:nvPr/>
          </p:nvSpPr>
          <p:spPr>
            <a:xfrm>
              <a:off x="9355494" y="5290455"/>
              <a:ext cx="1390262" cy="143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对话气泡: 矩形 58"/>
            <p:cNvSpPr/>
            <p:nvPr/>
          </p:nvSpPr>
          <p:spPr>
            <a:xfrm>
              <a:off x="1602144" y="3573818"/>
              <a:ext cx="737118" cy="1110341"/>
            </a:xfrm>
            <a:prstGeom prst="wedgeRectCallout">
              <a:avLst>
                <a:gd name="adj1" fmla="val -20833"/>
                <a:gd name="adj2" fmla="val 84349"/>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报名阶段</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0" name="对话气泡: 矩形 59"/>
            <p:cNvSpPr/>
            <p:nvPr/>
          </p:nvSpPr>
          <p:spPr>
            <a:xfrm>
              <a:off x="2605573" y="3573427"/>
              <a:ext cx="2044183" cy="1101207"/>
            </a:xfrm>
            <a:prstGeom prst="wedgeRectCallout">
              <a:avLst>
                <a:gd name="adj1" fmla="val -19464"/>
                <a:gd name="adj2" fmla="val 82668"/>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初赛开发</a:t>
              </a:r>
              <a:r>
                <a:rPr lang="en-US" altLang="zh-CN" dirty="0">
                  <a:solidFill>
                    <a:schemeClr val="accent6">
                      <a:lumMod val="50000"/>
                    </a:schemeClr>
                  </a:solidFill>
                  <a:latin typeface="微软雅黑" panose="020B0503020204020204" pitchFamily="34" charset="-122"/>
                  <a:ea typeface="微软雅黑" panose="020B0503020204020204" pitchFamily="34" charset="-122"/>
                </a:rPr>
                <a:t>/</a:t>
              </a:r>
              <a:r>
                <a:rPr lang="zh-CN" altLang="en-US" dirty="0">
                  <a:solidFill>
                    <a:schemeClr val="accent6">
                      <a:lumMod val="50000"/>
                    </a:schemeClr>
                  </a:solidFill>
                  <a:latin typeface="微软雅黑" panose="020B0503020204020204" pitchFamily="34" charset="-122"/>
                  <a:ea typeface="微软雅黑" panose="020B0503020204020204" pitchFamily="34" charset="-122"/>
                </a:rPr>
                <a:t>提交阶段</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1" name="箭头: 上 60"/>
            <p:cNvSpPr/>
            <p:nvPr/>
          </p:nvSpPr>
          <p:spPr>
            <a:xfrm>
              <a:off x="2339650" y="5531981"/>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2" name="文本框 61"/>
            <p:cNvSpPr txBox="1"/>
            <p:nvPr/>
          </p:nvSpPr>
          <p:spPr>
            <a:xfrm>
              <a:off x="1954296" y="6067946"/>
              <a:ext cx="1036630"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报名截止</a:t>
              </a:r>
              <a:endParaRPr lang="zh-CN" altLang="en-US" sz="1600" dirty="0">
                <a:latin typeface="微软雅黑" panose="020B0503020204020204" pitchFamily="34" charset="-122"/>
                <a:ea typeface="微软雅黑" panose="020B0503020204020204" pitchFamily="34" charset="-122"/>
              </a:endParaRPr>
            </a:p>
          </p:txBody>
        </p:sp>
        <p:sp>
          <p:nvSpPr>
            <p:cNvPr id="63" name="箭头: 上 62"/>
            <p:cNvSpPr/>
            <p:nvPr/>
          </p:nvSpPr>
          <p:spPr>
            <a:xfrm>
              <a:off x="4516794" y="5536553"/>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4" name="文本框 63"/>
            <p:cNvSpPr txBox="1"/>
            <p:nvPr/>
          </p:nvSpPr>
          <p:spPr>
            <a:xfrm>
              <a:off x="3941869" y="6069734"/>
              <a:ext cx="1415772"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31</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初赛提交截止</a:t>
              </a:r>
              <a:endParaRPr lang="zh-CN" altLang="en-US" sz="1600" dirty="0">
                <a:latin typeface="微软雅黑" panose="020B0503020204020204" pitchFamily="34" charset="-122"/>
                <a:ea typeface="微软雅黑" panose="020B0503020204020204" pitchFamily="34" charset="-122"/>
              </a:endParaRPr>
            </a:p>
          </p:txBody>
        </p:sp>
        <p:sp>
          <p:nvSpPr>
            <p:cNvPr id="65" name="对话气泡: 矩形 64"/>
            <p:cNvSpPr/>
            <p:nvPr/>
          </p:nvSpPr>
          <p:spPr>
            <a:xfrm>
              <a:off x="4782718" y="3573428"/>
              <a:ext cx="1390262" cy="1110342"/>
            </a:xfrm>
            <a:prstGeom prst="wedgeRectCallout">
              <a:avLst>
                <a:gd name="adj1" fmla="val -19491"/>
                <a:gd name="adj2" fmla="val 86870"/>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初赛作品评审，并公布成绩</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6" name="矩形 65"/>
            <p:cNvSpPr/>
            <p:nvPr/>
          </p:nvSpPr>
          <p:spPr>
            <a:xfrm>
              <a:off x="4910787" y="1911675"/>
              <a:ext cx="1136650" cy="1558290"/>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完善系统调用</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67" name="箭头: 上 66"/>
            <p:cNvSpPr/>
            <p:nvPr/>
          </p:nvSpPr>
          <p:spPr>
            <a:xfrm>
              <a:off x="6028354" y="5508732"/>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8" name="文本框 67"/>
            <p:cNvSpPr txBox="1"/>
            <p:nvPr/>
          </p:nvSpPr>
          <p:spPr>
            <a:xfrm>
              <a:off x="5695123" y="6111412"/>
              <a:ext cx="955711" cy="338554"/>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日</a:t>
              </a:r>
              <a:endParaRPr lang="zh-CN" altLang="en-US" sz="1600" dirty="0">
                <a:latin typeface="微软雅黑" panose="020B0503020204020204" pitchFamily="34" charset="-122"/>
                <a:ea typeface="微软雅黑" panose="020B0503020204020204" pitchFamily="34" charset="-122"/>
              </a:endParaRPr>
            </a:p>
          </p:txBody>
        </p:sp>
        <p:sp>
          <p:nvSpPr>
            <p:cNvPr id="69" name="对话气泡: 矩形 68"/>
            <p:cNvSpPr/>
            <p:nvPr/>
          </p:nvSpPr>
          <p:spPr>
            <a:xfrm>
              <a:off x="6294277" y="3573428"/>
              <a:ext cx="1390262" cy="1110342"/>
            </a:xfrm>
            <a:prstGeom prst="wedgeRectCallout">
              <a:avLst>
                <a:gd name="adj1" fmla="val -21504"/>
                <a:gd name="adj2" fmla="val 87710"/>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决赛第一阶段</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70" name="箭头: 上 69"/>
            <p:cNvSpPr/>
            <p:nvPr/>
          </p:nvSpPr>
          <p:spPr>
            <a:xfrm>
              <a:off x="7551577" y="5514080"/>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71" name="文本框 70"/>
            <p:cNvSpPr txBox="1"/>
            <p:nvPr/>
          </p:nvSpPr>
          <p:spPr>
            <a:xfrm>
              <a:off x="7181836" y="6064934"/>
              <a:ext cx="1005403"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提交截止</a:t>
              </a:r>
              <a:endParaRPr lang="zh-CN" altLang="en-US" sz="1600" dirty="0">
                <a:latin typeface="微软雅黑" panose="020B0503020204020204" pitchFamily="34" charset="-122"/>
                <a:ea typeface="微软雅黑" panose="020B0503020204020204" pitchFamily="34" charset="-122"/>
              </a:endParaRPr>
            </a:p>
          </p:txBody>
        </p:sp>
        <p:sp>
          <p:nvSpPr>
            <p:cNvPr id="72" name="箭头: 上 71"/>
            <p:cNvSpPr/>
            <p:nvPr/>
          </p:nvSpPr>
          <p:spPr>
            <a:xfrm>
              <a:off x="9063137" y="5531981"/>
              <a:ext cx="265923" cy="485795"/>
            </a:xfrm>
            <a:prstGeom prst="upArrow">
              <a:avLst/>
            </a:prstGeom>
            <a:solidFill>
              <a:schemeClr val="accent6">
                <a:lumMod val="60000"/>
                <a:lumOff val="40000"/>
              </a:schemeClr>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73" name="文本框 72"/>
            <p:cNvSpPr txBox="1"/>
            <p:nvPr/>
          </p:nvSpPr>
          <p:spPr>
            <a:xfrm>
              <a:off x="8693396" y="6061630"/>
              <a:ext cx="1005403"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18</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提交截止</a:t>
              </a:r>
              <a:endParaRPr lang="zh-CN" altLang="en-US" sz="1600" dirty="0">
                <a:latin typeface="微软雅黑" panose="020B0503020204020204" pitchFamily="34" charset="-122"/>
                <a:ea typeface="微软雅黑" panose="020B0503020204020204" pitchFamily="34" charset="-122"/>
              </a:endParaRPr>
            </a:p>
          </p:txBody>
        </p:sp>
        <p:sp>
          <p:nvSpPr>
            <p:cNvPr id="74" name="对话气泡: 矩形 73"/>
            <p:cNvSpPr/>
            <p:nvPr/>
          </p:nvSpPr>
          <p:spPr>
            <a:xfrm>
              <a:off x="7831494" y="3573428"/>
              <a:ext cx="1390262" cy="1110342"/>
            </a:xfrm>
            <a:prstGeom prst="wedgeRectCallout">
              <a:avLst>
                <a:gd name="adj1" fmla="val -21504"/>
                <a:gd name="adj2" fmla="val 87710"/>
              </a:avLst>
            </a:prstGeom>
            <a:pattFill prst="weave">
              <a:fgClr>
                <a:schemeClr val="accent6">
                  <a:lumMod val="20000"/>
                  <a:lumOff val="80000"/>
                </a:schemeClr>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决赛第二阶段</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75" name="对话气泡: 矩形 74"/>
            <p:cNvSpPr/>
            <p:nvPr/>
          </p:nvSpPr>
          <p:spPr>
            <a:xfrm>
              <a:off x="9355787" y="3573470"/>
              <a:ext cx="1875155" cy="1110615"/>
            </a:xfrm>
            <a:prstGeom prst="wedgeRectCallout">
              <a:avLst>
                <a:gd name="adj1" fmla="val -21504"/>
                <a:gd name="adj2" fmla="val 87710"/>
              </a:avLst>
            </a:prstGeom>
            <a:pattFill prst="weave">
              <a:fgClr>
                <a:schemeClr val="accent1">
                  <a:lumMod val="20000"/>
                  <a:lumOff val="80000"/>
                </a:schemeClr>
              </a:fgClr>
              <a:bgClr>
                <a:schemeClr val="bg1"/>
              </a:bgClr>
            </a:pattFill>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决赛第三阶段</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6" name="箭头: 上 75"/>
            <p:cNvSpPr/>
            <p:nvPr/>
          </p:nvSpPr>
          <p:spPr>
            <a:xfrm>
              <a:off x="10612794" y="5492329"/>
              <a:ext cx="265923" cy="485795"/>
            </a:xfrm>
            <a:prstGeom prst="upArrow">
              <a:avLst/>
            </a:prstGeom>
            <a:solidFill>
              <a:schemeClr val="accent1">
                <a:lumMod val="60000"/>
                <a:lumOff val="40000"/>
              </a:schemeClr>
            </a:solidFill>
            <a:ln>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7" name="文本框 76"/>
            <p:cNvSpPr txBox="1"/>
            <p:nvPr/>
          </p:nvSpPr>
          <p:spPr>
            <a:xfrm>
              <a:off x="10050625" y="6058362"/>
              <a:ext cx="1284326" cy="584775"/>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21-22</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答辩</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颁奖</a:t>
              </a:r>
              <a:endParaRPr lang="zh-CN" altLang="en-US" sz="1600" dirty="0">
                <a:latin typeface="微软雅黑" panose="020B0503020204020204" pitchFamily="34" charset="-122"/>
                <a:ea typeface="微软雅黑" panose="020B0503020204020204" pitchFamily="34" charset="-122"/>
              </a:endParaRPr>
            </a:p>
          </p:txBody>
        </p:sp>
        <p:sp>
          <p:nvSpPr>
            <p:cNvPr id="78" name="矩形 77"/>
            <p:cNvSpPr/>
            <p:nvPr/>
          </p:nvSpPr>
          <p:spPr>
            <a:xfrm>
              <a:off x="10226372" y="1911040"/>
              <a:ext cx="1003935" cy="1558925"/>
            </a:xfrm>
            <a:prstGeom prst="rect">
              <a:avLst/>
            </a:prstGeom>
            <a:pattFill prst="weave">
              <a:fgClr>
                <a:schemeClr val="accent1">
                  <a:lumMod val="20000"/>
                  <a:lumOff val="80000"/>
                </a:schemeClr>
              </a:fgClr>
              <a:bgClr>
                <a:schemeClr val="bg1"/>
              </a:bgClr>
            </a:patt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现场完成指定题目和答辩</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6173802" y="1911675"/>
              <a:ext cx="725805" cy="1558925"/>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分析</a:t>
              </a:r>
              <a:r>
                <a:rPr lang="en-US" altLang="zh-CN" dirty="0">
                  <a:solidFill>
                    <a:schemeClr val="accent6">
                      <a:lumMod val="50000"/>
                    </a:schemeClr>
                  </a:solidFill>
                  <a:latin typeface="微软雅黑" panose="020B0503020204020204" pitchFamily="34" charset="-122"/>
                  <a:ea typeface="微软雅黑" panose="020B0503020204020204" pitchFamily="34" charset="-122"/>
                </a:rPr>
                <a:t>busybox</a:t>
              </a:r>
              <a:r>
                <a:rPr lang="zh-CN" altLang="en-US" dirty="0">
                  <a:solidFill>
                    <a:schemeClr val="accent6">
                      <a:lumMod val="50000"/>
                    </a:schemeClr>
                  </a:solidFill>
                  <a:latin typeface="微软雅黑" panose="020B0503020204020204" pitchFamily="34" charset="-122"/>
                  <a:ea typeface="微软雅黑" panose="020B0503020204020204" pitchFamily="34" charset="-122"/>
                </a:rPr>
                <a:t>和</a:t>
              </a:r>
              <a:r>
                <a:rPr lang="en-US" altLang="zh-CN" dirty="0" err="1">
                  <a:solidFill>
                    <a:schemeClr val="accent6">
                      <a:lumMod val="50000"/>
                    </a:schemeClr>
                  </a:solidFill>
                  <a:latin typeface="微软雅黑" panose="020B0503020204020204" pitchFamily="34" charset="-122"/>
                  <a:ea typeface="微软雅黑" panose="020B0503020204020204" pitchFamily="34" charset="-122"/>
                </a:rPr>
                <a:t>lua</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81" name="箭头: 右 80"/>
            <p:cNvSpPr/>
            <p:nvPr/>
          </p:nvSpPr>
          <p:spPr>
            <a:xfrm>
              <a:off x="10869979" y="5186747"/>
              <a:ext cx="558279" cy="354565"/>
            </a:xfrm>
            <a:prstGeom prst="rightArrow">
              <a:avLst>
                <a:gd name="adj1" fmla="val 3947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602437" y="1911040"/>
              <a:ext cx="736600" cy="1558925"/>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学习</a:t>
              </a:r>
              <a:r>
                <a:rPr lang="en-US" altLang="zh-CN" sz="1600" dirty="0">
                  <a:solidFill>
                    <a:schemeClr val="accent6">
                      <a:lumMod val="50000"/>
                    </a:schemeClr>
                  </a:solidFill>
                  <a:latin typeface="微软雅黑" panose="020B0503020204020204" pitchFamily="34" charset="-122"/>
                  <a:ea typeface="微软雅黑" panose="020B0503020204020204" pitchFamily="34" charset="-122"/>
                </a:rPr>
                <a:t>ucore</a:t>
              </a:r>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与</a:t>
              </a:r>
              <a:r>
                <a:rPr lang="en-US" altLang="zh-CN" sz="1600" dirty="0">
                  <a:solidFill>
                    <a:schemeClr val="accent6">
                      <a:lumMod val="50000"/>
                    </a:schemeClr>
                  </a:solidFill>
                  <a:latin typeface="微软雅黑" panose="020B0503020204020204" pitchFamily="34" charset="-122"/>
                  <a:ea typeface="微软雅黑" panose="020B0503020204020204" pitchFamily="34" charset="-122"/>
                </a:rPr>
                <a:t>rcore</a:t>
              </a:r>
              <a:endParaRPr lang="en-US" altLang="zh-CN" sz="1600"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87" name="矩形 86"/>
            <p:cNvSpPr/>
            <p:nvPr/>
          </p:nvSpPr>
          <p:spPr>
            <a:xfrm>
              <a:off x="294337" y="1911251"/>
              <a:ext cx="1175656" cy="1558685"/>
            </a:xfrm>
            <a:prstGeom prst="rect">
              <a:avLst/>
            </a:prstGeom>
            <a:pattFill prst="weave">
              <a:fgClr>
                <a:schemeClr val="accent4">
                  <a:lumMod val="20000"/>
                  <a:lumOff val="80000"/>
                </a:schemeClr>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4">
                      <a:lumMod val="50000"/>
                    </a:schemeClr>
                  </a:solidFill>
                  <a:latin typeface="微软雅黑" panose="020B0503020204020204" pitchFamily="34" charset="-122"/>
                  <a:ea typeface="微软雅黑" panose="020B0503020204020204" pitchFamily="34" charset="-122"/>
                </a:rPr>
                <a:t>任务</a:t>
              </a:r>
              <a:endParaRPr lang="zh-CN" altLang="en-US"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88" name="矩形 87"/>
            <p:cNvSpPr/>
            <p:nvPr/>
          </p:nvSpPr>
          <p:spPr>
            <a:xfrm>
              <a:off x="294337" y="3573427"/>
              <a:ext cx="1175656" cy="1558685"/>
            </a:xfrm>
            <a:prstGeom prst="rect">
              <a:avLst/>
            </a:prstGeom>
            <a:pattFill prst="weave">
              <a:fgClr>
                <a:schemeClr val="accent4">
                  <a:lumMod val="20000"/>
                  <a:lumOff val="80000"/>
                </a:schemeClr>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4">
                      <a:lumMod val="50000"/>
                    </a:schemeClr>
                  </a:solidFill>
                  <a:latin typeface="微软雅黑" panose="020B0503020204020204" pitchFamily="34" charset="-122"/>
                  <a:ea typeface="微软雅黑" panose="020B0503020204020204" pitchFamily="34" charset="-122"/>
                </a:rPr>
                <a:t>比赛阶段</a:t>
              </a:r>
              <a:endParaRPr lang="zh-CN" altLang="en-US" dirty="0">
                <a:solidFill>
                  <a:schemeClr val="accent4">
                    <a:lumMod val="50000"/>
                  </a:schemeClr>
                </a:solidFill>
                <a:latin typeface="微软雅黑" panose="020B0503020204020204" pitchFamily="34" charset="-122"/>
                <a:ea typeface="微软雅黑" panose="020B0503020204020204" pitchFamily="34" charset="-122"/>
              </a:endParaRPr>
            </a:p>
          </p:txBody>
        </p:sp>
        <p:sp>
          <p:nvSpPr>
            <p:cNvPr id="89" name="矩形 88"/>
            <p:cNvSpPr/>
            <p:nvPr/>
          </p:nvSpPr>
          <p:spPr>
            <a:xfrm>
              <a:off x="294337" y="5290455"/>
              <a:ext cx="1175656" cy="1352682"/>
            </a:xfrm>
            <a:prstGeom prst="rect">
              <a:avLst/>
            </a:prstGeom>
            <a:pattFill prst="weave">
              <a:fgClr>
                <a:schemeClr val="accent4">
                  <a:lumMod val="20000"/>
                  <a:lumOff val="80000"/>
                </a:schemeClr>
              </a:fgClr>
              <a:bgClr>
                <a:schemeClr val="bg1"/>
              </a:bgClr>
            </a:patt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4">
                      <a:lumMod val="50000"/>
                    </a:schemeClr>
                  </a:solidFill>
                  <a:latin typeface="微软雅黑" panose="020B0503020204020204" pitchFamily="34" charset="-122"/>
                  <a:ea typeface="微软雅黑" panose="020B0503020204020204" pitchFamily="34" charset="-122"/>
                </a:rPr>
                <a:t>时间轴</a:t>
              </a:r>
              <a:endParaRPr lang="zh-CN" altLang="en-US" dirty="0">
                <a:solidFill>
                  <a:schemeClr val="accent4">
                    <a:lumMod val="50000"/>
                  </a:schemeClr>
                </a:solidFill>
                <a:latin typeface="微软雅黑" panose="020B0503020204020204" pitchFamily="34" charset="-122"/>
                <a:ea typeface="微软雅黑" panose="020B0503020204020204" pitchFamily="34" charset="-122"/>
              </a:endParaRPr>
            </a:p>
          </p:txBody>
        </p:sp>
      </p:grpSp>
      <p:sp>
        <p:nvSpPr>
          <p:cNvPr id="6" name="矩形 5"/>
          <p:cNvSpPr/>
          <p:nvPr/>
        </p:nvSpPr>
        <p:spPr>
          <a:xfrm>
            <a:off x="2641600" y="1616075"/>
            <a:ext cx="648970" cy="1558925"/>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解决</a:t>
            </a:r>
            <a:r>
              <a:rPr lang="en-US" altLang="zh-CN" dirty="0">
                <a:solidFill>
                  <a:schemeClr val="accent6">
                    <a:lumMod val="50000"/>
                  </a:schemeClr>
                </a:solidFill>
                <a:latin typeface="微软雅黑" panose="020B0503020204020204" pitchFamily="34" charset="-122"/>
                <a:ea typeface="微软雅黑" panose="020B0503020204020204" pitchFamily="34" charset="-122"/>
              </a:rPr>
              <a:t>SD</a:t>
            </a:r>
            <a:r>
              <a:rPr lang="zh-CN" altLang="en-US" dirty="0">
                <a:solidFill>
                  <a:schemeClr val="accent6">
                    <a:lumMod val="50000"/>
                  </a:schemeClr>
                </a:solidFill>
                <a:latin typeface="微软雅黑" panose="020B0503020204020204" pitchFamily="34" charset="-122"/>
                <a:ea typeface="微软雅黑" panose="020B0503020204020204" pitchFamily="34" charset="-122"/>
              </a:rPr>
              <a:t>卡驱动</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3353435" y="1617980"/>
            <a:ext cx="735330" cy="1558925"/>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移植</a:t>
            </a:r>
            <a:r>
              <a:rPr lang="en-US" altLang="zh-CN" dirty="0">
                <a:solidFill>
                  <a:schemeClr val="accent6">
                    <a:lumMod val="50000"/>
                  </a:schemeClr>
                </a:solidFill>
                <a:latin typeface="微软雅黑" panose="020B0503020204020204" pitchFamily="34" charset="-122"/>
                <a:ea typeface="微软雅黑" panose="020B0503020204020204" pitchFamily="34" charset="-122"/>
              </a:rPr>
              <a:t>FatFs</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203700" y="1617980"/>
            <a:ext cx="728980" cy="1558925"/>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编写系统调用</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108909" y="1615986"/>
            <a:ext cx="725805" cy="1558925"/>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启动</a:t>
            </a:r>
            <a:r>
              <a:rPr lang="en-US" altLang="zh-CN" dirty="0">
                <a:solidFill>
                  <a:schemeClr val="accent6">
                    <a:lumMod val="50000"/>
                  </a:schemeClr>
                </a:solidFill>
                <a:latin typeface="微软雅黑" panose="020B0503020204020204" pitchFamily="34" charset="-122"/>
                <a:ea typeface="微软雅黑" panose="020B0503020204020204" pitchFamily="34" charset="-122"/>
              </a:rPr>
              <a:t>busybox</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8753559" y="1615986"/>
            <a:ext cx="725805" cy="1558925"/>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编写开发文档</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7968064" y="1615986"/>
            <a:ext cx="725805" cy="1558925"/>
          </a:xfrm>
          <a:prstGeom prst="rect">
            <a:avLst/>
          </a:prstGeom>
          <a:pattFill prst="weave">
            <a:fgClr>
              <a:schemeClr val="accent6">
                <a:lumMod val="20000"/>
                <a:lumOff val="80000"/>
              </a:schemeClr>
            </a:fgClr>
            <a:bgClr>
              <a:schemeClr val="bg1"/>
            </a:bgClr>
          </a:patt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6">
                    <a:lumMod val="50000"/>
                  </a:schemeClr>
                </a:solidFill>
                <a:latin typeface="微软雅黑" panose="020B0503020204020204" pitchFamily="34" charset="-122"/>
                <a:ea typeface="微软雅黑" panose="020B0503020204020204" pitchFamily="34" charset="-122"/>
              </a:rPr>
              <a:t>启动</a:t>
            </a:r>
            <a:r>
              <a:rPr lang="en-US" altLang="zh-CN" dirty="0">
                <a:solidFill>
                  <a:schemeClr val="accent6">
                    <a:lumMod val="50000"/>
                  </a:schemeClr>
                </a:solidFill>
                <a:latin typeface="微软雅黑" panose="020B0503020204020204" pitchFamily="34" charset="-122"/>
                <a:ea typeface="微软雅黑" panose="020B0503020204020204" pitchFamily="34" charset="-122"/>
              </a:rPr>
              <a:t>lmbanch</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9571990" y="1600835"/>
            <a:ext cx="733425" cy="1588770"/>
          </a:xfrm>
          <a:prstGeom prst="rect">
            <a:avLst/>
          </a:prstGeom>
          <a:pattFill prst="weave">
            <a:fgClr>
              <a:schemeClr val="accent1">
                <a:lumMod val="20000"/>
                <a:lumOff val="80000"/>
              </a:schemeClr>
            </a:fgClr>
            <a:bgClr>
              <a:schemeClr val="bg1"/>
            </a:bgClr>
          </a:pattFill>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整理问题</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dirty="0">
                <a:solidFill>
                  <a:schemeClr val="accent1">
                    <a:lumMod val="50000"/>
                  </a:schemeClr>
                </a:solidFill>
                <a:latin typeface="微软雅黑" panose="020B0503020204020204" pitchFamily="34" charset="-122"/>
                <a:ea typeface="微软雅黑" panose="020B0503020204020204" pitchFamily="34" charset="-122"/>
              </a:rPr>
              <a:t>制作</a:t>
            </a:r>
            <a:r>
              <a:rPr lang="en-US" altLang="zh-CN" dirty="0">
                <a:solidFill>
                  <a:schemeClr val="accent1">
                    <a:lumMod val="50000"/>
                  </a:schemeClr>
                </a:solidFill>
                <a:latin typeface="微软雅黑" panose="020B0503020204020204" pitchFamily="34" charset="-122"/>
                <a:ea typeface="微软雅黑" panose="020B0503020204020204" pitchFamily="34" charset="-122"/>
              </a:rPr>
              <a:t>ppt</a:t>
            </a:r>
            <a:endParaRPr lang="en-US" altLang="zh-CN"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4_Office 主题">
  <a:themeElements>
    <a:clrScheme name="扁平化">
      <a:dk1>
        <a:sysClr val="windowText" lastClr="000000"/>
      </a:dk1>
      <a:lt1>
        <a:sysClr val="window" lastClr="FFFFFF"/>
      </a:lt1>
      <a:dk2>
        <a:srgbClr val="44546A"/>
      </a:dk2>
      <a:lt2>
        <a:srgbClr val="E7E6E6"/>
      </a:lt2>
      <a:accent1>
        <a:srgbClr val="1045C9"/>
      </a:accent1>
      <a:accent2>
        <a:srgbClr val="E74C3C"/>
      </a:accent2>
      <a:accent3>
        <a:srgbClr val="00B050"/>
      </a:accent3>
      <a:accent4>
        <a:srgbClr val="E67E22"/>
      </a:accent4>
      <a:accent5>
        <a:srgbClr val="9B59B6"/>
      </a:accent5>
      <a:accent6>
        <a:srgbClr val="1ABC9C"/>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8058</Words>
  <Application>WPS 演示</Application>
  <PresentationFormat>宽屏</PresentationFormat>
  <Paragraphs>1988</Paragraphs>
  <Slides>31</Slides>
  <Notes>31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Arial</vt:lpstr>
      <vt:lpstr>宋体</vt:lpstr>
      <vt:lpstr>Wingdings</vt:lpstr>
      <vt:lpstr>微软雅黑</vt:lpstr>
      <vt:lpstr>Arial Unicode MS</vt:lpstr>
      <vt:lpstr>Calibri</vt:lpstr>
      <vt:lpstr>Helvetica Neue</vt:lpstr>
      <vt:lpstr>-apple-system</vt:lpstr>
      <vt:lpstr>SWAstro</vt:lpstr>
      <vt:lpstr>等线</vt:lpstr>
      <vt:lpstr>94_Office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西北工业大学</Company>
  <LinksUpToDate>false</LinksUpToDate>
  <SharedDoc>false</SharedDoc>
  <HyperlinksChanged>false</HyperlinksChanged>
  <AppVersion>14.0000</AppVersion>
  <Manager>航空学院</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西北工业大学PPT模板</dc:title>
  <dc:creator>段公子</dc:creator>
  <cp:keywords>合作QQ：243001978</cp:keywords>
  <dc:description>工作室主页：http://gongdapaopao.yanj.cn/
合作QQ：243001978，承接PPT定制，PPT培训</dc:description>
  <dc:subject>微博@段公子爱做PPT</dc:subject>
  <cp:category>合作QQ：243001978</cp:category>
  <cp:lastModifiedBy>。。。</cp:lastModifiedBy>
  <cp:revision>2113</cp:revision>
  <dcterms:created xsi:type="dcterms:W3CDTF">2016-12-24T01:42:00Z</dcterms:created>
  <dcterms:modified xsi:type="dcterms:W3CDTF">2021-08-23T02:42:52Z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6CE48E04CE68407683A9B6D16CB514A2</vt:lpwstr>
  </property>
</Properties>
</file>